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sldIdLst>
    <p:sldId id="257" r:id="rId3"/>
    <p:sldId id="258" r:id="rId4"/>
    <p:sldId id="259" r:id="rId5"/>
    <p:sldId id="267" r:id="rId6"/>
    <p:sldId id="260" r:id="rId7"/>
    <p:sldId id="261" r:id="rId8"/>
    <p:sldId id="262" r:id="rId9"/>
    <p:sldId id="263" r:id="rId10"/>
    <p:sldId id="264" r:id="rId11"/>
    <p:sldId id="265" r:id="rId12"/>
    <p:sldId id="266" r:id="rId13"/>
    <p:sldId id="268" r:id="rId14"/>
    <p:sldId id="269" r:id="rId15"/>
    <p:sldId id="270" r:id="rId16"/>
    <p:sldId id="271" r:id="rId17"/>
    <p:sldId id="273" r:id="rId18"/>
    <p:sldId id="272"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615" autoAdjust="0"/>
    <p:restoredTop sz="86471" autoAdjust="0"/>
  </p:normalViewPr>
  <p:slideViewPr>
    <p:cSldViewPr>
      <p:cViewPr varScale="1">
        <p:scale>
          <a:sx n="71" d="100"/>
          <a:sy n="71" d="100"/>
        </p:scale>
        <p:origin x="1794" y="60"/>
      </p:cViewPr>
      <p:guideLst>
        <p:guide orient="horz" pos="2160"/>
        <p:guide pos="2880"/>
      </p:guideLst>
    </p:cSldViewPr>
  </p:slideViewPr>
  <p:outlineViewPr>
    <p:cViewPr>
      <p:scale>
        <a:sx n="33" d="100"/>
        <a:sy n="33" d="100"/>
      </p:scale>
      <p:origin x="24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0984AC-CBB0-4617-915B-817B47A278FA}" type="datetimeFigureOut">
              <a:rPr lang="en-US" smtClean="0"/>
              <a:pPr/>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1B42B2-0032-4B18-940F-4F7AE036CA9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0984AC-CBB0-4617-915B-817B47A278FA}" type="datetimeFigureOut">
              <a:rPr lang="en-US" smtClean="0"/>
              <a:pPr/>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1B42B2-0032-4B18-940F-4F7AE036CA9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0984AC-CBB0-4617-915B-817B47A278FA}" type="datetimeFigureOut">
              <a:rPr lang="en-US" smtClean="0"/>
              <a:pPr/>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1B42B2-0032-4B18-940F-4F7AE036CA9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B10984AC-CBB0-4617-915B-817B47A278FA}" type="datetimeFigureOut">
              <a:rPr lang="en-US" smtClean="0"/>
              <a:pPr/>
              <a:t>2/6/2023</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481B42B2-0032-4B18-940F-4F7AE036CA98}"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10984AC-CBB0-4617-915B-817B47A278FA}" type="datetimeFigureOut">
              <a:rPr lang="en-US" smtClean="0"/>
              <a:pPr/>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1B42B2-0032-4B18-940F-4F7AE036CA98}"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10984AC-CBB0-4617-915B-817B47A278FA}" type="datetimeFigureOut">
              <a:rPr lang="en-US" smtClean="0"/>
              <a:pPr/>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481B42B2-0032-4B18-940F-4F7AE036CA9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10984AC-CBB0-4617-915B-817B47A278FA}" type="datetimeFigureOut">
              <a:rPr lang="en-US" smtClean="0"/>
              <a:pPr/>
              <a:t>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1B42B2-0032-4B18-940F-4F7AE036CA98}"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10984AC-CBB0-4617-915B-817B47A278FA}" type="datetimeFigureOut">
              <a:rPr lang="en-US" smtClean="0"/>
              <a:pPr/>
              <a:t>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1B42B2-0032-4B18-940F-4F7AE036CA98}"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10984AC-CBB0-4617-915B-817B47A278FA}" type="datetimeFigureOut">
              <a:rPr lang="en-US" smtClean="0"/>
              <a:pPr/>
              <a:t>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1B42B2-0032-4B18-940F-4F7AE036CA98}"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0984AC-CBB0-4617-915B-817B47A278FA}" type="datetimeFigureOut">
              <a:rPr lang="en-US" smtClean="0"/>
              <a:pPr/>
              <a:t>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1B42B2-0032-4B18-940F-4F7AE036CA98}"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10984AC-CBB0-4617-915B-817B47A278FA}" type="datetimeFigureOut">
              <a:rPr lang="en-US" smtClean="0"/>
              <a:pPr/>
              <a:t>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1B42B2-0032-4B18-940F-4F7AE036CA9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0984AC-CBB0-4617-915B-817B47A278FA}" type="datetimeFigureOut">
              <a:rPr lang="en-US" smtClean="0"/>
              <a:pPr/>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1B42B2-0032-4B18-940F-4F7AE036CA98}"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10984AC-CBB0-4617-915B-817B47A278FA}" type="datetimeFigureOut">
              <a:rPr lang="en-US" smtClean="0"/>
              <a:pPr/>
              <a:t>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1B42B2-0032-4B18-940F-4F7AE036CA98}"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10984AC-CBB0-4617-915B-817B47A278FA}" type="datetimeFigureOut">
              <a:rPr lang="en-US" smtClean="0"/>
              <a:pPr/>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1B42B2-0032-4B18-940F-4F7AE036CA98}"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10984AC-CBB0-4617-915B-817B47A278FA}" type="datetimeFigureOut">
              <a:rPr lang="en-US" smtClean="0"/>
              <a:pPr/>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1B42B2-0032-4B18-940F-4F7AE036CA9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0984AC-CBB0-4617-915B-817B47A278FA}" type="datetimeFigureOut">
              <a:rPr lang="en-US" smtClean="0"/>
              <a:pPr/>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1B42B2-0032-4B18-940F-4F7AE036CA9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0984AC-CBB0-4617-915B-817B47A278FA}" type="datetimeFigureOut">
              <a:rPr lang="en-US" smtClean="0"/>
              <a:pPr/>
              <a:t>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1B42B2-0032-4B18-940F-4F7AE036CA9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0984AC-CBB0-4617-915B-817B47A278FA}" type="datetimeFigureOut">
              <a:rPr lang="en-US" smtClean="0"/>
              <a:pPr/>
              <a:t>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1B42B2-0032-4B18-940F-4F7AE036CA9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0984AC-CBB0-4617-915B-817B47A278FA}" type="datetimeFigureOut">
              <a:rPr lang="en-US" smtClean="0"/>
              <a:pPr/>
              <a:t>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1B42B2-0032-4B18-940F-4F7AE036CA9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0984AC-CBB0-4617-915B-817B47A278FA}" type="datetimeFigureOut">
              <a:rPr lang="en-US" smtClean="0"/>
              <a:pPr/>
              <a:t>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1B42B2-0032-4B18-940F-4F7AE036CA9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0984AC-CBB0-4617-915B-817B47A278FA}" type="datetimeFigureOut">
              <a:rPr lang="en-US" smtClean="0"/>
              <a:pPr/>
              <a:t>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1B42B2-0032-4B18-940F-4F7AE036CA9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0984AC-CBB0-4617-915B-817B47A278FA}" type="datetimeFigureOut">
              <a:rPr lang="en-US" smtClean="0"/>
              <a:pPr/>
              <a:t>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1B42B2-0032-4B18-940F-4F7AE036CA9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00">
            <a:alpha val="35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0984AC-CBB0-4617-915B-817B47A278FA}" type="datetimeFigureOut">
              <a:rPr lang="en-US" smtClean="0"/>
              <a:pPr/>
              <a:t>2/6/2023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1B42B2-0032-4B18-940F-4F7AE036CA9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B10984AC-CBB0-4617-915B-817B47A278FA}" type="datetimeFigureOut">
              <a:rPr lang="en-US" smtClean="0"/>
              <a:pPr/>
              <a:t>2/6/2023</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481B42B2-0032-4B18-940F-4F7AE036CA98}"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17.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17.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17.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17.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17.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7.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17.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17.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17.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17.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ntagon 2"/>
          <p:cNvSpPr/>
          <p:nvPr/>
        </p:nvSpPr>
        <p:spPr>
          <a:xfrm>
            <a:off x="0" y="0"/>
            <a:ext cx="6705600" cy="6858000"/>
          </a:xfrm>
          <a:prstGeom prst="homePlate">
            <a:avLst>
              <a:gd name="adj" fmla="val 43080"/>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entagon 3"/>
          <p:cNvSpPr/>
          <p:nvPr/>
        </p:nvSpPr>
        <p:spPr>
          <a:xfrm>
            <a:off x="0" y="0"/>
            <a:ext cx="5715000" cy="6858000"/>
          </a:xfrm>
          <a:prstGeom prst="homePlate">
            <a:avLst/>
          </a:prstGeom>
          <a:solidFill>
            <a:srgbClr val="00B0F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28600" y="2590800"/>
            <a:ext cx="6019800" cy="1815882"/>
          </a:xfrm>
          <a:prstGeom prst="rect">
            <a:avLst/>
          </a:prstGeom>
          <a:noFill/>
          <a:ln>
            <a:noFill/>
          </a:ln>
        </p:spPr>
        <p:txBody>
          <a:bodyPr wrap="square" rtlCol="0">
            <a:spAutoFit/>
          </a:bodyPr>
          <a:lstStyle/>
          <a:p>
            <a:r>
              <a:rPr lang="en-US" sz="2800" b="1" dirty="0" smtClean="0">
                <a:solidFill>
                  <a:schemeClr val="bg1"/>
                </a:solidFill>
                <a:latin typeface="Times New Roman" pitchFamily="18" charset="0"/>
                <a:cs typeface="Times New Roman" pitchFamily="18" charset="0"/>
              </a:rPr>
              <a:t>Presentation title:</a:t>
            </a:r>
          </a:p>
          <a:p>
            <a:r>
              <a:rPr lang="en-US" sz="2800" b="1" dirty="0" smtClean="0">
                <a:solidFill>
                  <a:schemeClr val="bg1"/>
                </a:solidFill>
                <a:latin typeface="Times New Roman" pitchFamily="18" charset="0"/>
                <a:cs typeface="Times New Roman" pitchFamily="18" charset="0"/>
              </a:rPr>
              <a:t>The Renowned 20 religious places of Nepal To visit</a:t>
            </a:r>
          </a:p>
          <a:p>
            <a:pPr algn="ctr"/>
            <a:r>
              <a:rPr lang="en-US" sz="2800" b="1" u="sng" dirty="0" smtClean="0">
                <a:solidFill>
                  <a:schemeClr val="bg1"/>
                </a:solidFill>
                <a:latin typeface="Times New Roman" pitchFamily="18" charset="0"/>
                <a:cs typeface="Times New Roman" pitchFamily="18" charset="0"/>
              </a:rPr>
              <a:t>Theme:  Responsible Tourism</a:t>
            </a:r>
            <a:endParaRPr lang="en-US" sz="2800" b="1" u="sng" dirty="0">
              <a:solidFill>
                <a:schemeClr val="bg1"/>
              </a:solidFill>
              <a:latin typeface="Times New Roman" pitchFamily="18" charset="0"/>
              <a:cs typeface="Times New Roman" pitchFamily="18" charset="0"/>
            </a:endParaRPr>
          </a:p>
        </p:txBody>
      </p:sp>
      <p:sp>
        <p:nvSpPr>
          <p:cNvPr id="8" name="TextBox 7"/>
          <p:cNvSpPr txBox="1"/>
          <p:nvPr/>
        </p:nvSpPr>
        <p:spPr>
          <a:xfrm>
            <a:off x="5943600" y="4953000"/>
            <a:ext cx="2971800" cy="1477328"/>
          </a:xfrm>
          <a:prstGeom prst="rect">
            <a:avLst/>
          </a:prstGeom>
          <a:noFill/>
        </p:spPr>
        <p:txBody>
          <a:bodyPr wrap="square" rtlCol="0">
            <a:spAutoFit/>
          </a:bodyPr>
          <a:lstStyle/>
          <a:p>
            <a:r>
              <a:rPr lang="en-US" sz="3000" dirty="0" smtClean="0">
                <a:latin typeface="Arial Narrow" pitchFamily="34" charset="0"/>
              </a:rPr>
              <a:t>Presented by:</a:t>
            </a:r>
          </a:p>
          <a:p>
            <a:r>
              <a:rPr lang="en-US" sz="3000" dirty="0" err="1" smtClean="0">
                <a:latin typeface="Arial Narrow" pitchFamily="34" charset="0"/>
              </a:rPr>
              <a:t>Dilasha</a:t>
            </a:r>
            <a:r>
              <a:rPr lang="en-US" sz="3000" dirty="0" smtClean="0">
                <a:latin typeface="Arial Narrow" pitchFamily="34" charset="0"/>
              </a:rPr>
              <a:t> </a:t>
            </a:r>
            <a:r>
              <a:rPr lang="en-US" sz="3000" dirty="0" err="1" smtClean="0">
                <a:latin typeface="Arial Narrow" pitchFamily="34" charset="0"/>
              </a:rPr>
              <a:t>Adhikari</a:t>
            </a:r>
            <a:endParaRPr lang="en-US" sz="3000" dirty="0" smtClean="0">
              <a:latin typeface="Arial Narrow" pitchFamily="34" charset="0"/>
            </a:endParaRPr>
          </a:p>
          <a:p>
            <a:r>
              <a:rPr lang="en-US" sz="3000" smtClean="0">
                <a:latin typeface="Arial Narrow" pitchFamily="34" charset="0"/>
              </a:rPr>
              <a:t>Diya</a:t>
            </a:r>
            <a:r>
              <a:rPr lang="en-US" sz="3000" dirty="0" smtClean="0">
                <a:latin typeface="Arial Narrow" pitchFamily="34" charset="0"/>
              </a:rPr>
              <a:t> </a:t>
            </a:r>
            <a:r>
              <a:rPr lang="en-US" sz="3000" dirty="0" err="1" smtClean="0">
                <a:latin typeface="Arial Narrow" pitchFamily="34" charset="0"/>
              </a:rPr>
              <a:t>Bhattarai</a:t>
            </a:r>
            <a:endParaRPr lang="en-US" sz="3000" dirty="0">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anim calcmode="lin" valueType="num">
                                      <p:cBhvr additive="base">
                                        <p:cTn id="3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0" end="0"/>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
                                            <p:txEl>
                                              <p:pRg st="1" end="1"/>
                                            </p:txEl>
                                          </p:spTgt>
                                        </p:tgtEl>
                                        <p:attrNameLst>
                                          <p:attrName>style.visibility</p:attrName>
                                        </p:attrNameLst>
                                      </p:cBhvr>
                                      <p:to>
                                        <p:strVal val="visible"/>
                                      </p:to>
                                    </p:set>
                                    <p:anim calcmode="lin" valueType="num">
                                      <p:cBhvr additive="base">
                                        <p:cTn id="35"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8">
                                            <p:txEl>
                                              <p:pRg st="1" end="1"/>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
                                            <p:txEl>
                                              <p:pRg st="2" end="2"/>
                                            </p:txEl>
                                          </p:spTgt>
                                        </p:tgtEl>
                                        <p:attrNameLst>
                                          <p:attrName>style.visibility</p:attrName>
                                        </p:attrNameLst>
                                      </p:cBhvr>
                                      <p:to>
                                        <p:strVal val="visible"/>
                                      </p:to>
                                    </p:set>
                                    <p:anim calcmode="lin" valueType="num">
                                      <p:cBhvr additive="base">
                                        <p:cTn id="3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build="p"/>
      <p:bldP spid="8" grpId="0"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duotone>
              <a:schemeClr val="bg2">
                <a:shade val="3000"/>
                <a:satMod val="110000"/>
              </a:schemeClr>
              <a:schemeClr val="bg2">
                <a:tint val="60000"/>
                <a:satMod val="425000"/>
              </a:schemeClr>
            </a:duotone>
            <a:lum/>
          </a:blip>
          <a:srcRect/>
          <a:stretch>
            <a:fillRect/>
          </a:stretch>
        </a:blipFill>
        <a:effectLst/>
      </p:bgPr>
    </p:bg>
    <p:spTree>
      <p:nvGrpSpPr>
        <p:cNvPr id="1" name=""/>
        <p:cNvGrpSpPr/>
        <p:nvPr/>
      </p:nvGrpSpPr>
      <p:grpSpPr>
        <a:xfrm>
          <a:off x="0" y="0"/>
          <a:ext cx="0" cy="0"/>
          <a:chOff x="0" y="0"/>
          <a:chExt cx="0" cy="0"/>
        </a:xfrm>
      </p:grpSpPr>
      <p:pic>
        <p:nvPicPr>
          <p:cNvPr id="3" name="Picture 2"/>
          <p:cNvPicPr/>
          <p:nvPr/>
        </p:nvPicPr>
        <p:blipFill>
          <a:blip r:embed="rId3" cstate="print">
            <a:extLst>
              <a:ext uri="{28A0092B-C50C-407E-A947-70E740481C1C}">
                <a14:useLocalDpi xmlns:a14="http://schemas.microsoft.com/office/drawing/2010/main" val="0"/>
              </a:ext>
            </a:extLst>
          </a:blip>
          <a:stretch>
            <a:fillRect/>
          </a:stretch>
        </p:blipFill>
        <p:spPr>
          <a:xfrm>
            <a:off x="216973" y="154980"/>
            <a:ext cx="3897828" cy="3197820"/>
          </a:xfrm>
          <a:prstGeom prst="rect">
            <a:avLst/>
          </a:prstGeom>
        </p:spPr>
      </p:pic>
      <p:pic>
        <p:nvPicPr>
          <p:cNvPr id="4" name="Picture 3"/>
          <p:cNvPicPr/>
          <p:nvPr/>
        </p:nvPicPr>
        <p:blipFill>
          <a:blip r:embed="rId4" cstate="print">
            <a:extLst>
              <a:ext uri="{28A0092B-C50C-407E-A947-70E740481C1C}">
                <a14:useLocalDpi xmlns:a14="http://schemas.microsoft.com/office/drawing/2010/main" val="0"/>
              </a:ext>
            </a:extLst>
          </a:blip>
          <a:stretch>
            <a:fillRect/>
          </a:stretch>
        </p:blipFill>
        <p:spPr>
          <a:xfrm>
            <a:off x="228600" y="3429000"/>
            <a:ext cx="3886199" cy="3246435"/>
          </a:xfrm>
          <a:prstGeom prst="rect">
            <a:avLst/>
          </a:prstGeom>
        </p:spPr>
      </p:pic>
      <p:sp>
        <p:nvSpPr>
          <p:cNvPr id="5" name="TextBox 4"/>
          <p:cNvSpPr txBox="1"/>
          <p:nvPr/>
        </p:nvSpPr>
        <p:spPr>
          <a:xfrm>
            <a:off x="4724400" y="120114"/>
            <a:ext cx="3886200" cy="2677656"/>
          </a:xfrm>
          <a:prstGeom prst="rect">
            <a:avLst/>
          </a:prstGeom>
          <a:noFill/>
        </p:spPr>
        <p:txBody>
          <a:bodyPr wrap="square" rtlCol="0">
            <a:spAutoFit/>
          </a:bodyPr>
          <a:lstStyle/>
          <a:p>
            <a:r>
              <a:rPr lang="en-US" sz="2400" b="1" u="sng" dirty="0" err="1" smtClean="0">
                <a:solidFill>
                  <a:schemeClr val="bg1"/>
                </a:solidFill>
              </a:rPr>
              <a:t>Janaki</a:t>
            </a:r>
            <a:r>
              <a:rPr lang="en-US" sz="2400" b="1" u="sng" dirty="0" smtClean="0">
                <a:solidFill>
                  <a:schemeClr val="bg1"/>
                </a:solidFill>
              </a:rPr>
              <a:t> Temple</a:t>
            </a:r>
          </a:p>
          <a:p>
            <a:pPr algn="just"/>
            <a:r>
              <a:rPr lang="en-US" sz="2400" dirty="0" smtClean="0">
                <a:solidFill>
                  <a:schemeClr val="bg1"/>
                </a:solidFill>
              </a:rPr>
              <a:t>This temple of </a:t>
            </a:r>
            <a:r>
              <a:rPr lang="en-US" sz="2400" dirty="0" err="1" smtClean="0">
                <a:solidFill>
                  <a:schemeClr val="bg1"/>
                </a:solidFill>
              </a:rPr>
              <a:t>Janakpur</a:t>
            </a:r>
            <a:r>
              <a:rPr lang="en-US" sz="2400" dirty="0" smtClean="0">
                <a:solidFill>
                  <a:schemeClr val="bg1"/>
                </a:solidFill>
              </a:rPr>
              <a:t> attracts tourists by its pretty carvings and beautiful paintings. It is the fusion of Hindu, </a:t>
            </a:r>
            <a:r>
              <a:rPr lang="en-US" sz="2400" dirty="0" err="1" smtClean="0">
                <a:solidFill>
                  <a:schemeClr val="bg1"/>
                </a:solidFill>
              </a:rPr>
              <a:t>Koiri</a:t>
            </a:r>
            <a:r>
              <a:rPr lang="en-US" sz="2400" dirty="0" smtClean="0">
                <a:solidFill>
                  <a:schemeClr val="bg1"/>
                </a:solidFill>
              </a:rPr>
              <a:t> and </a:t>
            </a:r>
            <a:r>
              <a:rPr lang="en-US" sz="2400" dirty="0" err="1" smtClean="0">
                <a:solidFill>
                  <a:schemeClr val="bg1"/>
                </a:solidFill>
              </a:rPr>
              <a:t>Mugal</a:t>
            </a:r>
            <a:r>
              <a:rPr lang="en-US" sz="2400" dirty="0" smtClean="0">
                <a:solidFill>
                  <a:schemeClr val="bg1"/>
                </a:solidFill>
              </a:rPr>
              <a:t> architecture.</a:t>
            </a:r>
            <a:endParaRPr lang="en-US" sz="2400" dirty="0">
              <a:solidFill>
                <a:schemeClr val="bg1"/>
              </a:solidFill>
            </a:endParaRPr>
          </a:p>
        </p:txBody>
      </p:sp>
      <p:sp>
        <p:nvSpPr>
          <p:cNvPr id="6" name="TextBox 5"/>
          <p:cNvSpPr txBox="1"/>
          <p:nvPr/>
        </p:nvSpPr>
        <p:spPr>
          <a:xfrm>
            <a:off x="4724400" y="3072348"/>
            <a:ext cx="4191000" cy="3785652"/>
          </a:xfrm>
          <a:prstGeom prst="rect">
            <a:avLst/>
          </a:prstGeom>
          <a:noFill/>
        </p:spPr>
        <p:txBody>
          <a:bodyPr wrap="square" rtlCol="0">
            <a:spAutoFit/>
          </a:bodyPr>
          <a:lstStyle/>
          <a:p>
            <a:r>
              <a:rPr lang="en-US" sz="2400" b="1" u="sng" dirty="0" err="1" smtClean="0">
                <a:solidFill>
                  <a:schemeClr val="bg1"/>
                </a:solidFill>
              </a:rPr>
              <a:t>Baglungkalika</a:t>
            </a:r>
            <a:r>
              <a:rPr lang="en-US" sz="2400" b="1" u="sng" dirty="0" smtClean="0">
                <a:solidFill>
                  <a:schemeClr val="bg1"/>
                </a:solidFill>
              </a:rPr>
              <a:t> Temple</a:t>
            </a:r>
          </a:p>
          <a:p>
            <a:pPr algn="just"/>
            <a:r>
              <a:rPr lang="en-US" sz="2400" dirty="0" smtClean="0">
                <a:solidFill>
                  <a:schemeClr val="bg1"/>
                </a:solidFill>
              </a:rPr>
              <a:t>This temple located deep inside the forest of </a:t>
            </a:r>
            <a:r>
              <a:rPr lang="en-US" sz="2400" dirty="0" err="1" smtClean="0">
                <a:solidFill>
                  <a:schemeClr val="bg1"/>
                </a:solidFill>
              </a:rPr>
              <a:t>Baglung</a:t>
            </a:r>
            <a:r>
              <a:rPr lang="en-US" sz="2400" dirty="0" smtClean="0">
                <a:solidFill>
                  <a:schemeClr val="bg1"/>
                </a:solidFill>
              </a:rPr>
              <a:t> right above the Kali </a:t>
            </a:r>
            <a:r>
              <a:rPr lang="en-US" sz="2400" dirty="0" err="1" smtClean="0">
                <a:solidFill>
                  <a:schemeClr val="bg1"/>
                </a:solidFill>
              </a:rPr>
              <a:t>Gandaki</a:t>
            </a:r>
            <a:r>
              <a:rPr lang="en-US" sz="2400" dirty="0" smtClean="0">
                <a:solidFill>
                  <a:schemeClr val="bg1"/>
                </a:solidFill>
              </a:rPr>
              <a:t> river is another ancient temple where Hindus devotees as well as Tantric from different parts of the glove visit the temple to achieve knowledge</a:t>
            </a:r>
            <a:endParaRPr lang="en-US" sz="2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anim calcmode="lin" valueType="num">
                                      <p:cBhvr additive="base">
                                        <p:cTn id="2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0" end="0"/>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6">
                                            <p:txEl>
                                              <p:pRg st="1" end="1"/>
                                            </p:txEl>
                                          </p:spTgt>
                                        </p:tgtEl>
                                        <p:attrNameLst>
                                          <p:attrName>style.visibility</p:attrName>
                                        </p:attrNameLst>
                                      </p:cBhvr>
                                      <p:to>
                                        <p:strVal val="visible"/>
                                      </p:to>
                                    </p:set>
                                    <p:anim calcmode="lin" valueType="num">
                                      <p:cBhvr additive="base">
                                        <p:cTn id="3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duotone>
              <a:schemeClr val="bg2">
                <a:shade val="3000"/>
                <a:satMod val="110000"/>
              </a:schemeClr>
              <a:schemeClr val="bg2">
                <a:tint val="60000"/>
                <a:satMod val="425000"/>
              </a:schemeClr>
            </a:duotone>
            <a:lum/>
          </a:blip>
          <a:srcRect/>
          <a:stretch>
            <a:fillRect/>
          </a:stretch>
        </a:blipFill>
        <a:effectLst/>
      </p:bgPr>
    </p:bg>
    <p:spTree>
      <p:nvGrpSpPr>
        <p:cNvPr id="1" name=""/>
        <p:cNvGrpSpPr/>
        <p:nvPr/>
      </p:nvGrpSpPr>
      <p:grpSpPr>
        <a:xfrm>
          <a:off x="0" y="0"/>
          <a:ext cx="0" cy="0"/>
          <a:chOff x="0" y="0"/>
          <a:chExt cx="0" cy="0"/>
        </a:xfrm>
      </p:grpSpPr>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211812" y="182106"/>
            <a:ext cx="3521988" cy="3246894"/>
          </a:xfrm>
          <a:prstGeom prst="rect">
            <a:avLst/>
          </a:prstGeom>
        </p:spPr>
      </p:pic>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a:xfrm>
            <a:off x="228600" y="3567450"/>
            <a:ext cx="3505200" cy="3063240"/>
          </a:xfrm>
          <a:prstGeom prst="rect">
            <a:avLst/>
          </a:prstGeom>
        </p:spPr>
      </p:pic>
      <p:sp>
        <p:nvSpPr>
          <p:cNvPr id="6" name="TextBox 5"/>
          <p:cNvSpPr txBox="1"/>
          <p:nvPr/>
        </p:nvSpPr>
        <p:spPr>
          <a:xfrm>
            <a:off x="3962400" y="533400"/>
            <a:ext cx="4800600" cy="1938992"/>
          </a:xfrm>
          <a:prstGeom prst="rect">
            <a:avLst/>
          </a:prstGeom>
          <a:noFill/>
        </p:spPr>
        <p:txBody>
          <a:bodyPr wrap="square" rtlCol="0">
            <a:spAutoFit/>
          </a:bodyPr>
          <a:lstStyle/>
          <a:p>
            <a:r>
              <a:rPr lang="en-US" sz="2400" b="1" u="sng" dirty="0" err="1" smtClean="0">
                <a:solidFill>
                  <a:schemeClr val="bg1"/>
                </a:solidFill>
              </a:rPr>
              <a:t>Maulakalika</a:t>
            </a:r>
            <a:r>
              <a:rPr lang="en-US" sz="2400" b="1" u="sng" dirty="0" smtClean="0">
                <a:solidFill>
                  <a:schemeClr val="bg1"/>
                </a:solidFill>
              </a:rPr>
              <a:t> Temple</a:t>
            </a:r>
          </a:p>
          <a:p>
            <a:pPr algn="just"/>
            <a:r>
              <a:rPr lang="en-US" sz="2400" dirty="0" smtClean="0">
                <a:solidFill>
                  <a:schemeClr val="bg1"/>
                </a:solidFill>
              </a:rPr>
              <a:t>This temple of </a:t>
            </a:r>
            <a:r>
              <a:rPr lang="en-US" sz="2400" dirty="0" err="1" smtClean="0">
                <a:solidFill>
                  <a:schemeClr val="bg1"/>
                </a:solidFill>
              </a:rPr>
              <a:t>Gaindakot</a:t>
            </a:r>
            <a:r>
              <a:rPr lang="en-US" sz="2400" dirty="0" smtClean="0">
                <a:solidFill>
                  <a:schemeClr val="bg1"/>
                </a:solidFill>
              </a:rPr>
              <a:t>, </a:t>
            </a:r>
            <a:r>
              <a:rPr lang="en-US" sz="2400" dirty="0" err="1" smtClean="0">
                <a:solidFill>
                  <a:schemeClr val="bg1"/>
                </a:solidFill>
              </a:rPr>
              <a:t>Chitwan</a:t>
            </a:r>
            <a:r>
              <a:rPr lang="en-US" sz="2400" dirty="0" smtClean="0">
                <a:solidFill>
                  <a:schemeClr val="bg1"/>
                </a:solidFill>
              </a:rPr>
              <a:t> is one of the most popular hiking spots for </a:t>
            </a:r>
            <a:r>
              <a:rPr lang="en-US" sz="2400" dirty="0" err="1" smtClean="0">
                <a:solidFill>
                  <a:schemeClr val="bg1"/>
                </a:solidFill>
              </a:rPr>
              <a:t>intrapid</a:t>
            </a:r>
            <a:r>
              <a:rPr lang="en-US" sz="2400" dirty="0" smtClean="0">
                <a:solidFill>
                  <a:schemeClr val="bg1"/>
                </a:solidFill>
              </a:rPr>
              <a:t> travelers.</a:t>
            </a:r>
            <a:endParaRPr lang="en-US" sz="2400" dirty="0">
              <a:solidFill>
                <a:schemeClr val="bg1"/>
              </a:solidFill>
            </a:endParaRPr>
          </a:p>
        </p:txBody>
      </p:sp>
      <p:sp>
        <p:nvSpPr>
          <p:cNvPr id="7" name="TextBox 6"/>
          <p:cNvSpPr txBox="1"/>
          <p:nvPr/>
        </p:nvSpPr>
        <p:spPr>
          <a:xfrm>
            <a:off x="4201338" y="3732510"/>
            <a:ext cx="4419600" cy="2677656"/>
          </a:xfrm>
          <a:prstGeom prst="rect">
            <a:avLst/>
          </a:prstGeom>
          <a:noFill/>
        </p:spPr>
        <p:txBody>
          <a:bodyPr wrap="square" rtlCol="0">
            <a:spAutoFit/>
          </a:bodyPr>
          <a:lstStyle/>
          <a:p>
            <a:r>
              <a:rPr lang="en-US" sz="2400" b="1" u="sng" dirty="0" err="1" smtClean="0">
                <a:solidFill>
                  <a:schemeClr val="bg1"/>
                </a:solidFill>
              </a:rPr>
              <a:t>Mayadevi</a:t>
            </a:r>
            <a:r>
              <a:rPr lang="en-US" sz="2400" b="1" u="sng" dirty="0" smtClean="0">
                <a:solidFill>
                  <a:schemeClr val="bg1"/>
                </a:solidFill>
              </a:rPr>
              <a:t> Temple</a:t>
            </a:r>
          </a:p>
          <a:p>
            <a:pPr algn="just"/>
            <a:r>
              <a:rPr lang="en-US" sz="2400" dirty="0" smtClean="0">
                <a:solidFill>
                  <a:schemeClr val="bg1"/>
                </a:solidFill>
              </a:rPr>
              <a:t>This is one of the most iconic Buddhist temples situated in the UNESCO declared World Heritage Site of </a:t>
            </a:r>
            <a:r>
              <a:rPr lang="en-US" sz="2400" dirty="0" err="1" smtClean="0">
                <a:solidFill>
                  <a:schemeClr val="bg1"/>
                </a:solidFill>
              </a:rPr>
              <a:t>Lumbini</a:t>
            </a:r>
            <a:r>
              <a:rPr lang="en-US" sz="2400" dirty="0" smtClean="0">
                <a:solidFill>
                  <a:schemeClr val="bg1"/>
                </a:solidFill>
              </a:rPr>
              <a:t>. Pilgrims come here to pray, meditate and feel enlightened.</a:t>
            </a:r>
            <a:endParaRPr lang="en-US" sz="2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anim calcmode="lin" valueType="num">
                                      <p:cBhvr additive="base">
                                        <p:cTn id="2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
                                            <p:txEl>
                                              <p:pRg st="0" end="0"/>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7">
                                            <p:txEl>
                                              <p:pRg st="1" end="1"/>
                                            </p:txEl>
                                          </p:spTgt>
                                        </p:tgtEl>
                                        <p:attrNameLst>
                                          <p:attrName>style.visibility</p:attrName>
                                        </p:attrNameLst>
                                      </p:cBhvr>
                                      <p:to>
                                        <p:strVal val="visible"/>
                                      </p:to>
                                    </p:set>
                                    <p:anim calcmode="lin" valueType="num">
                                      <p:cBhvr additive="base">
                                        <p:cTn id="3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7"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duotone>
              <a:schemeClr val="bg2">
                <a:shade val="3000"/>
                <a:satMod val="110000"/>
              </a:schemeClr>
              <a:schemeClr val="bg2">
                <a:tint val="60000"/>
                <a:satMod val="425000"/>
              </a:schemeClr>
            </a:duotone>
            <a:lum/>
          </a:blip>
          <a:srcRect/>
          <a:stretch>
            <a:fillRect/>
          </a:stretch>
        </a:blipFill>
        <a:effectLst/>
      </p:bgPr>
    </p:bg>
    <p:spTree>
      <p:nvGrpSpPr>
        <p:cNvPr id="1" name=""/>
        <p:cNvGrpSpPr/>
        <p:nvPr/>
      </p:nvGrpSpPr>
      <p:grpSpPr>
        <a:xfrm>
          <a:off x="0" y="0"/>
          <a:ext cx="0" cy="0"/>
          <a:chOff x="0" y="0"/>
          <a:chExt cx="0" cy="0"/>
        </a:xfrm>
      </p:grpSpPr>
      <p:sp>
        <p:nvSpPr>
          <p:cNvPr id="35842" name="AutoShape 2" descr="Vajrayogini Temple, Kathmand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5844" name="AutoShape 4" descr="Vajrayogini Temple, Kathmand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 name="Picture 4" descr="vajrayogini-temple.jpg"/>
          <p:cNvPicPr/>
          <p:nvPr/>
        </p:nvPicPr>
        <p:blipFill>
          <a:blip r:embed="rId3"/>
          <a:stretch>
            <a:fillRect/>
          </a:stretch>
        </p:blipFill>
        <p:spPr>
          <a:xfrm>
            <a:off x="228601" y="228600"/>
            <a:ext cx="4267199" cy="3048000"/>
          </a:xfrm>
          <a:prstGeom prst="rect">
            <a:avLst/>
          </a:prstGeom>
        </p:spPr>
      </p:pic>
      <p:pic>
        <p:nvPicPr>
          <p:cNvPr id="6" name="Picture 5"/>
          <p:cNvPicPr/>
          <p:nvPr/>
        </p:nvPicPr>
        <p:blipFill>
          <a:blip r:embed="rId4">
            <a:extLst>
              <a:ext uri="{28A0092B-C50C-407E-A947-70E740481C1C}">
                <a14:useLocalDpi xmlns:a14="http://schemas.microsoft.com/office/drawing/2010/main" val="0"/>
              </a:ext>
            </a:extLst>
          </a:blip>
          <a:stretch>
            <a:fillRect/>
          </a:stretch>
        </p:blipFill>
        <p:spPr>
          <a:xfrm>
            <a:off x="228600" y="3493572"/>
            <a:ext cx="4268490" cy="3124200"/>
          </a:xfrm>
          <a:prstGeom prst="rect">
            <a:avLst/>
          </a:prstGeom>
        </p:spPr>
      </p:pic>
      <p:sp>
        <p:nvSpPr>
          <p:cNvPr id="7" name="TextBox 6"/>
          <p:cNvSpPr txBox="1"/>
          <p:nvPr/>
        </p:nvSpPr>
        <p:spPr>
          <a:xfrm>
            <a:off x="4737318" y="346134"/>
            <a:ext cx="4267200" cy="2308324"/>
          </a:xfrm>
          <a:prstGeom prst="rect">
            <a:avLst/>
          </a:prstGeom>
          <a:noFill/>
        </p:spPr>
        <p:txBody>
          <a:bodyPr wrap="square" rtlCol="0">
            <a:spAutoFit/>
          </a:bodyPr>
          <a:lstStyle/>
          <a:p>
            <a:r>
              <a:rPr lang="en-US" sz="2400" b="1" u="sng" dirty="0" err="1" smtClean="0">
                <a:solidFill>
                  <a:schemeClr val="bg1"/>
                </a:solidFill>
              </a:rPr>
              <a:t>Bajrayogini</a:t>
            </a:r>
            <a:r>
              <a:rPr lang="en-US" sz="2400" b="1" u="sng" dirty="0" smtClean="0">
                <a:solidFill>
                  <a:schemeClr val="bg1"/>
                </a:solidFill>
              </a:rPr>
              <a:t> Temple</a:t>
            </a:r>
          </a:p>
          <a:p>
            <a:pPr algn="just"/>
            <a:r>
              <a:rPr lang="en-US" sz="2400" dirty="0" smtClean="0">
                <a:solidFill>
                  <a:schemeClr val="bg1"/>
                </a:solidFill>
              </a:rPr>
              <a:t>This tantric temple of </a:t>
            </a:r>
            <a:r>
              <a:rPr lang="en-US" sz="2400" dirty="0" err="1" smtClean="0">
                <a:solidFill>
                  <a:schemeClr val="bg1"/>
                </a:solidFill>
              </a:rPr>
              <a:t>Sankhu</a:t>
            </a:r>
            <a:r>
              <a:rPr lang="en-US" sz="2400" dirty="0" smtClean="0">
                <a:solidFill>
                  <a:schemeClr val="bg1"/>
                </a:solidFill>
              </a:rPr>
              <a:t> is a treasure trove of small temples and caves that looks intriguing and has an old world charm.</a:t>
            </a:r>
            <a:endParaRPr lang="en-US" sz="2400" dirty="0">
              <a:solidFill>
                <a:schemeClr val="bg1"/>
              </a:solidFill>
            </a:endParaRPr>
          </a:p>
        </p:txBody>
      </p:sp>
      <p:sp>
        <p:nvSpPr>
          <p:cNvPr id="8" name="TextBox 7"/>
          <p:cNvSpPr txBox="1"/>
          <p:nvPr/>
        </p:nvSpPr>
        <p:spPr>
          <a:xfrm>
            <a:off x="4889718" y="3609816"/>
            <a:ext cx="3733800" cy="2677656"/>
          </a:xfrm>
          <a:prstGeom prst="rect">
            <a:avLst/>
          </a:prstGeom>
          <a:noFill/>
        </p:spPr>
        <p:txBody>
          <a:bodyPr wrap="square" rtlCol="0">
            <a:spAutoFit/>
          </a:bodyPr>
          <a:lstStyle/>
          <a:p>
            <a:r>
              <a:rPr lang="en-US" sz="2400" b="1" u="sng" dirty="0" err="1" smtClean="0">
                <a:solidFill>
                  <a:schemeClr val="bg1"/>
                </a:solidFill>
              </a:rPr>
              <a:t>Boudhanath</a:t>
            </a:r>
            <a:r>
              <a:rPr lang="en-US" sz="2400" b="1" u="sng" dirty="0" smtClean="0">
                <a:solidFill>
                  <a:schemeClr val="bg1"/>
                </a:solidFill>
              </a:rPr>
              <a:t> </a:t>
            </a:r>
            <a:r>
              <a:rPr lang="en-US" sz="2400" b="1" u="sng" dirty="0" err="1" smtClean="0">
                <a:solidFill>
                  <a:schemeClr val="bg1"/>
                </a:solidFill>
              </a:rPr>
              <a:t>Stupa</a:t>
            </a:r>
            <a:endParaRPr lang="en-US" sz="2400" b="1" u="sng" dirty="0" smtClean="0">
              <a:solidFill>
                <a:schemeClr val="bg1"/>
              </a:solidFill>
            </a:endParaRPr>
          </a:p>
          <a:p>
            <a:pPr algn="just"/>
            <a:r>
              <a:rPr lang="en-US" sz="2400" dirty="0" smtClean="0">
                <a:solidFill>
                  <a:schemeClr val="bg1"/>
                </a:solidFill>
              </a:rPr>
              <a:t>With countless monasteries enclosing it, this </a:t>
            </a:r>
            <a:r>
              <a:rPr lang="en-US" sz="2400" dirty="0" err="1" smtClean="0">
                <a:solidFill>
                  <a:schemeClr val="bg1"/>
                </a:solidFill>
              </a:rPr>
              <a:t>stupa</a:t>
            </a:r>
            <a:r>
              <a:rPr lang="en-US" sz="2400" dirty="0" smtClean="0">
                <a:solidFill>
                  <a:schemeClr val="bg1"/>
                </a:solidFill>
              </a:rPr>
              <a:t> of Kathmandu is the centerpiece of Tibetan Buddhism of Nepal </a:t>
            </a:r>
            <a:endParaRPr lang="en-US" sz="2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 calcmode="lin" valueType="num">
                                      <p:cBhvr additive="base">
                                        <p:cTn id="1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 calcmode="lin" valueType="num">
                                      <p:cBhvr additive="base">
                                        <p:cTn id="2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0" end="0"/>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8">
                                            <p:txEl>
                                              <p:pRg st="1" end="1"/>
                                            </p:txEl>
                                          </p:spTgt>
                                        </p:tgtEl>
                                        <p:attrNameLst>
                                          <p:attrName>style.visibility</p:attrName>
                                        </p:attrNameLst>
                                      </p:cBhvr>
                                      <p:to>
                                        <p:strVal val="visible"/>
                                      </p:to>
                                    </p:set>
                                    <p:anim calcmode="lin" valueType="num">
                                      <p:cBhvr additive="base">
                                        <p:cTn id="3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P spid="8"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duotone>
              <a:schemeClr val="bg2">
                <a:shade val="3000"/>
                <a:satMod val="110000"/>
              </a:schemeClr>
              <a:schemeClr val="bg2">
                <a:tint val="60000"/>
                <a:satMod val="425000"/>
              </a:schemeClr>
            </a:duotone>
            <a:lum/>
          </a:blip>
          <a:srcRect/>
          <a:stretch>
            <a:fillRect/>
          </a:stretch>
        </a:blipFill>
        <a:effectLst/>
      </p:bgPr>
    </p:bg>
    <p:spTree>
      <p:nvGrpSpPr>
        <p:cNvPr id="1" name=""/>
        <p:cNvGrpSpPr/>
        <p:nvPr/>
      </p:nvGrpSpPr>
      <p:grpSpPr>
        <a:xfrm>
          <a:off x="0" y="0"/>
          <a:ext cx="0" cy="0"/>
          <a:chOff x="0" y="0"/>
          <a:chExt cx="0" cy="0"/>
        </a:xfrm>
      </p:grpSpPr>
      <p:pic>
        <p:nvPicPr>
          <p:cNvPr id="3" name="Picture 2"/>
          <p:cNvPicPr/>
          <p:nvPr/>
        </p:nvPicPr>
        <p:blipFill>
          <a:blip r:embed="rId3" cstate="print">
            <a:extLst>
              <a:ext uri="{28A0092B-C50C-407E-A947-70E740481C1C}">
                <a14:useLocalDpi xmlns:a14="http://schemas.microsoft.com/office/drawing/2010/main" val="0"/>
              </a:ext>
            </a:extLst>
          </a:blip>
          <a:stretch>
            <a:fillRect/>
          </a:stretch>
        </p:blipFill>
        <p:spPr>
          <a:xfrm>
            <a:off x="304801" y="242808"/>
            <a:ext cx="4191000" cy="3048000"/>
          </a:xfrm>
          <a:prstGeom prst="rect">
            <a:avLst/>
          </a:prstGeom>
        </p:spPr>
      </p:pic>
      <p:pic>
        <p:nvPicPr>
          <p:cNvPr id="4" name="Picture 3"/>
          <p:cNvPicPr/>
          <p:nvPr/>
        </p:nvPicPr>
        <p:blipFill>
          <a:blip r:embed="rId4">
            <a:extLst>
              <a:ext uri="{28A0092B-C50C-407E-A947-70E740481C1C}">
                <a14:useLocalDpi xmlns:a14="http://schemas.microsoft.com/office/drawing/2010/main" val="0"/>
              </a:ext>
            </a:extLst>
          </a:blip>
          <a:stretch>
            <a:fillRect/>
          </a:stretch>
        </p:blipFill>
        <p:spPr>
          <a:xfrm>
            <a:off x="304800" y="3534906"/>
            <a:ext cx="4191000" cy="3048000"/>
          </a:xfrm>
          <a:prstGeom prst="rect">
            <a:avLst/>
          </a:prstGeom>
        </p:spPr>
      </p:pic>
      <p:sp>
        <p:nvSpPr>
          <p:cNvPr id="5" name="TextBox 4"/>
          <p:cNvSpPr txBox="1"/>
          <p:nvPr/>
        </p:nvSpPr>
        <p:spPr>
          <a:xfrm>
            <a:off x="4724400" y="533400"/>
            <a:ext cx="4191000" cy="2923877"/>
          </a:xfrm>
          <a:prstGeom prst="rect">
            <a:avLst/>
          </a:prstGeom>
          <a:noFill/>
        </p:spPr>
        <p:txBody>
          <a:bodyPr wrap="square" rtlCol="0">
            <a:spAutoFit/>
          </a:bodyPr>
          <a:lstStyle/>
          <a:p>
            <a:r>
              <a:rPr lang="en-US" sz="2300" b="1" u="sng" dirty="0" smtClean="0">
                <a:solidFill>
                  <a:schemeClr val="bg1"/>
                </a:solidFill>
              </a:rPr>
              <a:t>Tal </a:t>
            </a:r>
            <a:r>
              <a:rPr lang="en-US" sz="2300" b="1" u="sng" dirty="0" err="1" smtClean="0">
                <a:solidFill>
                  <a:schemeClr val="bg1"/>
                </a:solidFill>
              </a:rPr>
              <a:t>Barahi</a:t>
            </a:r>
            <a:r>
              <a:rPr lang="en-US" sz="2300" b="1" u="sng" dirty="0" smtClean="0">
                <a:solidFill>
                  <a:schemeClr val="bg1"/>
                </a:solidFill>
              </a:rPr>
              <a:t> Temple</a:t>
            </a:r>
          </a:p>
          <a:p>
            <a:pPr algn="just"/>
            <a:r>
              <a:rPr lang="en-US" sz="2300" dirty="0" smtClean="0">
                <a:solidFill>
                  <a:schemeClr val="bg1"/>
                </a:solidFill>
              </a:rPr>
              <a:t>Standing in the heart of the </a:t>
            </a:r>
            <a:r>
              <a:rPr lang="en-US" sz="2300" dirty="0" err="1" smtClean="0">
                <a:solidFill>
                  <a:schemeClr val="bg1"/>
                </a:solidFill>
              </a:rPr>
              <a:t>Phewa</a:t>
            </a:r>
            <a:r>
              <a:rPr lang="en-US" sz="2300" dirty="0" smtClean="0">
                <a:solidFill>
                  <a:schemeClr val="bg1"/>
                </a:solidFill>
              </a:rPr>
              <a:t> lake, this pagoda style temple holds a significance to both Hindus as well as Buddhist. It is equally suitable for heritage lovers and nature enthusiasts.</a:t>
            </a:r>
            <a:endParaRPr lang="en-US" sz="2300" dirty="0">
              <a:solidFill>
                <a:schemeClr val="bg1"/>
              </a:solidFill>
            </a:endParaRPr>
          </a:p>
        </p:txBody>
      </p:sp>
      <p:sp>
        <p:nvSpPr>
          <p:cNvPr id="6" name="TextBox 5"/>
          <p:cNvSpPr txBox="1"/>
          <p:nvPr/>
        </p:nvSpPr>
        <p:spPr>
          <a:xfrm>
            <a:off x="4724400" y="3503910"/>
            <a:ext cx="4191000" cy="3277820"/>
          </a:xfrm>
          <a:prstGeom prst="rect">
            <a:avLst/>
          </a:prstGeom>
          <a:noFill/>
        </p:spPr>
        <p:txBody>
          <a:bodyPr wrap="square" rtlCol="0">
            <a:spAutoFit/>
          </a:bodyPr>
          <a:lstStyle/>
          <a:p>
            <a:r>
              <a:rPr lang="en-US" sz="2300" b="1" u="sng" dirty="0" err="1" smtClean="0">
                <a:solidFill>
                  <a:schemeClr val="bg1"/>
                </a:solidFill>
              </a:rPr>
              <a:t>Devghat</a:t>
            </a:r>
            <a:r>
              <a:rPr lang="en-US" sz="2300" b="1" u="sng" dirty="0" smtClean="0">
                <a:solidFill>
                  <a:schemeClr val="bg1"/>
                </a:solidFill>
              </a:rPr>
              <a:t> </a:t>
            </a:r>
            <a:r>
              <a:rPr lang="en-US" sz="2300" b="1" u="sng" dirty="0" err="1" smtClean="0">
                <a:solidFill>
                  <a:schemeClr val="bg1"/>
                </a:solidFill>
              </a:rPr>
              <a:t>Dham</a:t>
            </a:r>
            <a:endParaRPr lang="en-US" sz="2300" b="1" u="sng" dirty="0" smtClean="0">
              <a:solidFill>
                <a:schemeClr val="bg1"/>
              </a:solidFill>
            </a:endParaRPr>
          </a:p>
          <a:p>
            <a:r>
              <a:rPr lang="en-US" sz="2300" dirty="0" smtClean="0">
                <a:solidFill>
                  <a:schemeClr val="bg1"/>
                </a:solidFill>
              </a:rPr>
              <a:t>Located at the confluence of Krishna </a:t>
            </a:r>
            <a:r>
              <a:rPr lang="en-US" sz="2300" dirty="0" err="1" smtClean="0">
                <a:solidFill>
                  <a:schemeClr val="bg1"/>
                </a:solidFill>
              </a:rPr>
              <a:t>Gandaki</a:t>
            </a:r>
            <a:r>
              <a:rPr lang="en-US" sz="2300" dirty="0" smtClean="0">
                <a:solidFill>
                  <a:schemeClr val="bg1"/>
                </a:solidFill>
              </a:rPr>
              <a:t> and </a:t>
            </a:r>
            <a:r>
              <a:rPr lang="en-US" sz="2300" dirty="0" err="1" smtClean="0">
                <a:solidFill>
                  <a:schemeClr val="bg1"/>
                </a:solidFill>
              </a:rPr>
              <a:t>Seti</a:t>
            </a:r>
            <a:r>
              <a:rPr lang="en-US" sz="2300" dirty="0" smtClean="0">
                <a:solidFill>
                  <a:schemeClr val="bg1"/>
                </a:solidFill>
              </a:rPr>
              <a:t> </a:t>
            </a:r>
            <a:r>
              <a:rPr lang="en-US" sz="2300" dirty="0" err="1" smtClean="0">
                <a:solidFill>
                  <a:schemeClr val="bg1"/>
                </a:solidFill>
              </a:rPr>
              <a:t>gandaki</a:t>
            </a:r>
            <a:r>
              <a:rPr lang="en-US" sz="2300" dirty="0" smtClean="0">
                <a:solidFill>
                  <a:schemeClr val="bg1"/>
                </a:solidFill>
              </a:rPr>
              <a:t> rivers in </a:t>
            </a:r>
            <a:r>
              <a:rPr lang="en-US" sz="2300" dirty="0" err="1" smtClean="0">
                <a:solidFill>
                  <a:schemeClr val="bg1"/>
                </a:solidFill>
              </a:rPr>
              <a:t>Tanahu</a:t>
            </a:r>
            <a:r>
              <a:rPr lang="en-US" sz="2300" dirty="0" smtClean="0">
                <a:solidFill>
                  <a:schemeClr val="bg1"/>
                </a:solidFill>
              </a:rPr>
              <a:t>, this temple has a historical significance. The great </a:t>
            </a:r>
            <a:r>
              <a:rPr lang="en-US" sz="2300" dirty="0" err="1" smtClean="0">
                <a:solidFill>
                  <a:schemeClr val="bg1"/>
                </a:solidFill>
              </a:rPr>
              <a:t>Saligram</a:t>
            </a:r>
            <a:r>
              <a:rPr lang="en-US" sz="2300" dirty="0" smtClean="0">
                <a:solidFill>
                  <a:schemeClr val="bg1"/>
                </a:solidFill>
              </a:rPr>
              <a:t> stone can be found here which doubles its importance.</a:t>
            </a:r>
            <a:endParaRPr lang="en-US" sz="23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anim calcmode="lin" valueType="num">
                                      <p:cBhvr additive="base">
                                        <p:cTn id="2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0" end="0"/>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6">
                                            <p:txEl>
                                              <p:pRg st="1" end="1"/>
                                            </p:txEl>
                                          </p:spTgt>
                                        </p:tgtEl>
                                        <p:attrNameLst>
                                          <p:attrName>style.visibility</p:attrName>
                                        </p:attrNameLst>
                                      </p:cBhvr>
                                      <p:to>
                                        <p:strVal val="visible"/>
                                      </p:to>
                                    </p:set>
                                    <p:anim calcmode="lin" valueType="num">
                                      <p:cBhvr additive="base">
                                        <p:cTn id="3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duotone>
              <a:schemeClr val="bg2">
                <a:shade val="3000"/>
                <a:satMod val="110000"/>
              </a:schemeClr>
              <a:schemeClr val="bg2">
                <a:tint val="60000"/>
                <a:satMod val="425000"/>
              </a:schemeClr>
            </a:duotone>
            <a:lum/>
          </a:blip>
          <a:srcRect/>
          <a:stretch>
            <a:fillRect/>
          </a:stretch>
        </a:blipFill>
        <a:effectLst/>
      </p:bgPr>
    </p:bg>
    <p:spTree>
      <p:nvGrpSpPr>
        <p:cNvPr id="1" name=""/>
        <p:cNvGrpSpPr/>
        <p:nvPr/>
      </p:nvGrpSpPr>
      <p:grpSpPr>
        <a:xfrm>
          <a:off x="0" y="0"/>
          <a:ext cx="0" cy="0"/>
          <a:chOff x="0" y="0"/>
          <a:chExt cx="0" cy="0"/>
        </a:xfrm>
      </p:grpSpPr>
      <p:pic>
        <p:nvPicPr>
          <p:cNvPr id="3" name="Picture 2"/>
          <p:cNvPicPr/>
          <p:nvPr/>
        </p:nvPicPr>
        <p:blipFill>
          <a:blip r:embed="rId3">
            <a:extLst>
              <a:ext uri="{28A0092B-C50C-407E-A947-70E740481C1C}">
                <a14:useLocalDpi xmlns:a14="http://schemas.microsoft.com/office/drawing/2010/main" val="0"/>
              </a:ext>
            </a:extLst>
          </a:blip>
          <a:stretch>
            <a:fillRect/>
          </a:stretch>
        </p:blipFill>
        <p:spPr>
          <a:xfrm>
            <a:off x="228600" y="166608"/>
            <a:ext cx="3657600" cy="3262392"/>
          </a:xfrm>
          <a:prstGeom prst="rect">
            <a:avLst/>
          </a:prstGeom>
        </p:spPr>
      </p:pic>
      <p:pic>
        <p:nvPicPr>
          <p:cNvPr id="4" name="Picture 3"/>
          <p:cNvPicPr/>
          <p:nvPr/>
        </p:nvPicPr>
        <p:blipFill>
          <a:blip r:embed="rId4" cstate="print">
            <a:extLst>
              <a:ext uri="{28A0092B-C50C-407E-A947-70E740481C1C}">
                <a14:useLocalDpi xmlns:a14="http://schemas.microsoft.com/office/drawing/2010/main" val="0"/>
              </a:ext>
            </a:extLst>
          </a:blip>
          <a:stretch>
            <a:fillRect/>
          </a:stretch>
        </p:blipFill>
        <p:spPr>
          <a:xfrm>
            <a:off x="228601" y="3597811"/>
            <a:ext cx="3657600" cy="3063875"/>
          </a:xfrm>
          <a:prstGeom prst="rect">
            <a:avLst/>
          </a:prstGeom>
        </p:spPr>
      </p:pic>
      <p:sp>
        <p:nvSpPr>
          <p:cNvPr id="5" name="TextBox 4"/>
          <p:cNvSpPr txBox="1"/>
          <p:nvPr/>
        </p:nvSpPr>
        <p:spPr>
          <a:xfrm>
            <a:off x="4127718" y="338376"/>
            <a:ext cx="4876800" cy="2308324"/>
          </a:xfrm>
          <a:prstGeom prst="rect">
            <a:avLst/>
          </a:prstGeom>
          <a:noFill/>
        </p:spPr>
        <p:txBody>
          <a:bodyPr wrap="square" rtlCol="0">
            <a:spAutoFit/>
          </a:bodyPr>
          <a:lstStyle/>
          <a:p>
            <a:r>
              <a:rPr lang="en-US" sz="2400" b="1" u="sng" dirty="0" err="1" smtClean="0">
                <a:solidFill>
                  <a:schemeClr val="bg1"/>
                </a:solidFill>
              </a:rPr>
              <a:t>Chhabdi</a:t>
            </a:r>
            <a:r>
              <a:rPr lang="en-US" sz="2400" b="1" u="sng" dirty="0" smtClean="0">
                <a:solidFill>
                  <a:schemeClr val="bg1"/>
                </a:solidFill>
              </a:rPr>
              <a:t> </a:t>
            </a:r>
            <a:r>
              <a:rPr lang="en-US" sz="2400" b="1" u="sng" dirty="0" err="1" smtClean="0">
                <a:solidFill>
                  <a:schemeClr val="bg1"/>
                </a:solidFill>
              </a:rPr>
              <a:t>Barahi</a:t>
            </a:r>
            <a:r>
              <a:rPr lang="en-US" sz="2400" b="1" u="sng" dirty="0" smtClean="0">
                <a:solidFill>
                  <a:schemeClr val="bg1"/>
                </a:solidFill>
              </a:rPr>
              <a:t> Temple</a:t>
            </a:r>
          </a:p>
          <a:p>
            <a:r>
              <a:rPr lang="en-US" sz="2400" dirty="0" smtClean="0">
                <a:solidFill>
                  <a:schemeClr val="bg1"/>
                </a:solidFill>
              </a:rPr>
              <a:t>This temple of </a:t>
            </a:r>
            <a:r>
              <a:rPr lang="en-US" sz="2400" dirty="0" err="1" smtClean="0">
                <a:solidFill>
                  <a:schemeClr val="bg1"/>
                </a:solidFill>
              </a:rPr>
              <a:t>Tanahun</a:t>
            </a:r>
            <a:r>
              <a:rPr lang="en-US" sz="2400" dirty="0" smtClean="0">
                <a:solidFill>
                  <a:schemeClr val="bg1"/>
                </a:solidFill>
              </a:rPr>
              <a:t> district has its own Hindu myth. It is believed that if we visit the temple on foot, all our wishes would be granted.</a:t>
            </a:r>
            <a:endParaRPr lang="en-US" sz="2400" dirty="0">
              <a:solidFill>
                <a:schemeClr val="bg1"/>
              </a:solidFill>
            </a:endParaRPr>
          </a:p>
        </p:txBody>
      </p:sp>
      <p:sp>
        <p:nvSpPr>
          <p:cNvPr id="6" name="TextBox 5"/>
          <p:cNvSpPr txBox="1"/>
          <p:nvPr/>
        </p:nvSpPr>
        <p:spPr>
          <a:xfrm>
            <a:off x="4191000" y="3593028"/>
            <a:ext cx="4572000" cy="3046988"/>
          </a:xfrm>
          <a:prstGeom prst="rect">
            <a:avLst/>
          </a:prstGeom>
          <a:noFill/>
        </p:spPr>
        <p:txBody>
          <a:bodyPr wrap="square" rtlCol="0">
            <a:spAutoFit/>
          </a:bodyPr>
          <a:lstStyle/>
          <a:p>
            <a:r>
              <a:rPr lang="en-US" sz="2400" b="1" u="sng" dirty="0" err="1" smtClean="0">
                <a:solidFill>
                  <a:schemeClr val="bg1"/>
                </a:solidFill>
              </a:rPr>
              <a:t>Panchakanya</a:t>
            </a:r>
            <a:r>
              <a:rPr lang="en-US" sz="2400" b="1" u="sng" dirty="0">
                <a:solidFill>
                  <a:schemeClr val="bg1"/>
                </a:solidFill>
              </a:rPr>
              <a:t> </a:t>
            </a:r>
            <a:r>
              <a:rPr lang="en-US" sz="2400" b="1" u="sng" dirty="0" smtClean="0">
                <a:solidFill>
                  <a:schemeClr val="bg1"/>
                </a:solidFill>
              </a:rPr>
              <a:t>Temple</a:t>
            </a:r>
          </a:p>
          <a:p>
            <a:r>
              <a:rPr lang="en-US" sz="2400" dirty="0" smtClean="0">
                <a:solidFill>
                  <a:schemeClr val="bg1"/>
                </a:solidFill>
              </a:rPr>
              <a:t>This temple </a:t>
            </a:r>
            <a:r>
              <a:rPr lang="en-US" sz="2400" dirty="0">
                <a:solidFill>
                  <a:schemeClr val="bg1"/>
                </a:solidFill>
              </a:rPr>
              <a:t>i</a:t>
            </a:r>
            <a:r>
              <a:rPr lang="en-US" sz="2400" dirty="0" smtClean="0">
                <a:solidFill>
                  <a:schemeClr val="bg1"/>
                </a:solidFill>
              </a:rPr>
              <a:t>s one of the oldest temples in </a:t>
            </a:r>
            <a:r>
              <a:rPr lang="en-US" sz="2400" dirty="0" err="1" smtClean="0">
                <a:solidFill>
                  <a:schemeClr val="bg1"/>
                </a:solidFill>
              </a:rPr>
              <a:t>Dharan</a:t>
            </a:r>
            <a:r>
              <a:rPr lang="en-US" sz="2400" dirty="0" smtClean="0">
                <a:solidFill>
                  <a:schemeClr val="bg1"/>
                </a:solidFill>
              </a:rPr>
              <a:t>. As it is in dense forest, we can witness numerous monkeys wandering around. This temple is dedicated to the </a:t>
            </a:r>
            <a:r>
              <a:rPr lang="en-US" sz="2400" dirty="0" err="1" smtClean="0">
                <a:solidFill>
                  <a:schemeClr val="bg1"/>
                </a:solidFill>
              </a:rPr>
              <a:t>panchakanyas</a:t>
            </a:r>
            <a:r>
              <a:rPr lang="en-US" sz="2400" dirty="0" smtClean="0">
                <a:solidFill>
                  <a:schemeClr val="bg1"/>
                </a:solidFill>
              </a:rPr>
              <a:t>, the five legendary females.</a:t>
            </a:r>
            <a:endParaRPr lang="en-US" sz="2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anim calcmode="lin" valueType="num">
                                      <p:cBhvr additive="base">
                                        <p:cTn id="2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0" end="0"/>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6">
                                            <p:txEl>
                                              <p:pRg st="1" end="1"/>
                                            </p:txEl>
                                          </p:spTgt>
                                        </p:tgtEl>
                                        <p:attrNameLst>
                                          <p:attrName>style.visibility</p:attrName>
                                        </p:attrNameLst>
                                      </p:cBhvr>
                                      <p:to>
                                        <p:strVal val="visible"/>
                                      </p:to>
                                    </p:set>
                                    <p:anim calcmode="lin" valueType="num">
                                      <p:cBhvr additive="base">
                                        <p:cTn id="3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duotone>
              <a:schemeClr val="bg2">
                <a:shade val="3000"/>
                <a:satMod val="110000"/>
              </a:schemeClr>
              <a:schemeClr val="bg2">
                <a:tint val="60000"/>
                <a:satMod val="425000"/>
              </a:schemeClr>
            </a:duotone>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81000" y="381000"/>
            <a:ext cx="8458200" cy="6001643"/>
          </a:xfrm>
          <a:prstGeom prst="rect">
            <a:avLst/>
          </a:prstGeom>
          <a:noFill/>
        </p:spPr>
        <p:txBody>
          <a:bodyPr wrap="square" rtlCol="0">
            <a:spAutoFit/>
          </a:bodyPr>
          <a:lstStyle/>
          <a:p>
            <a:pPr algn="ctr"/>
            <a:r>
              <a:rPr lang="en-US" sz="3200" u="sng" dirty="0" smtClean="0">
                <a:solidFill>
                  <a:srgbClr val="FF0000"/>
                </a:solidFill>
                <a:latin typeface="Arial" pitchFamily="34" charset="0"/>
                <a:cs typeface="Arial" pitchFamily="34" charset="0"/>
              </a:rPr>
              <a:t>Conclusion</a:t>
            </a:r>
          </a:p>
          <a:p>
            <a:r>
              <a:rPr lang="en-US" sz="2200" dirty="0" smtClean="0">
                <a:solidFill>
                  <a:schemeClr val="bg1">
                    <a:lumMod val="95000"/>
                    <a:lumOff val="5000"/>
                  </a:schemeClr>
                </a:solidFill>
                <a:latin typeface="Arial" pitchFamily="34" charset="0"/>
                <a:cs typeface="Arial" pitchFamily="34" charset="0"/>
              </a:rPr>
              <a:t>Within our limited time, we studied on these religious places in detail and found that these places have potentialities of tourism. Many tourists used to visit Nepal every year for different purposes. One is religious purpose too. But due to the pandemic of COVID19, Nepal had lost around millions of tourists. So, there was a very hard time to keep with all the loses for the tourism industries.</a:t>
            </a:r>
          </a:p>
          <a:p>
            <a:r>
              <a:rPr lang="en-US" sz="2200" dirty="0" smtClean="0">
                <a:solidFill>
                  <a:schemeClr val="bg1">
                    <a:lumMod val="95000"/>
                    <a:lumOff val="5000"/>
                  </a:schemeClr>
                </a:solidFill>
                <a:latin typeface="Arial" pitchFamily="34" charset="0"/>
                <a:cs typeface="Arial" pitchFamily="34" charset="0"/>
              </a:rPr>
              <a:t>On the basis of our brief analysis, we can sum up that </a:t>
            </a:r>
            <a:r>
              <a:rPr lang="en-US" sz="2200" dirty="0" err="1" smtClean="0">
                <a:solidFill>
                  <a:schemeClr val="bg1">
                    <a:lumMod val="95000"/>
                    <a:lumOff val="5000"/>
                  </a:schemeClr>
                </a:solidFill>
                <a:latin typeface="Arial" pitchFamily="34" charset="0"/>
                <a:cs typeface="Arial" pitchFamily="34" charset="0"/>
              </a:rPr>
              <a:t>Nepak</a:t>
            </a:r>
            <a:r>
              <a:rPr lang="en-US" sz="2200" dirty="0" smtClean="0">
                <a:solidFill>
                  <a:schemeClr val="bg1">
                    <a:lumMod val="95000"/>
                    <a:lumOff val="5000"/>
                  </a:schemeClr>
                </a:solidFill>
                <a:latin typeface="Arial" pitchFamily="34" charset="0"/>
                <a:cs typeface="Arial" pitchFamily="34" charset="0"/>
              </a:rPr>
              <a:t> is the best destination for the tourist to spend their holidays. If every local earn how an ancient religious attraction can be brought to life using interactive technology then there is no doubt thousands of visitors come to Nepal from entire globe. But all the citizens must be aware about responsible tourism for the sustainability in the field of tourism. So, that we can proudly say that these heritages are ours, these are our national properties and can show to external tourists for ages and ages.</a:t>
            </a:r>
            <a:endParaRPr lang="en-US" sz="2200" dirty="0">
              <a:solidFill>
                <a:schemeClr val="bg1">
                  <a:lumMod val="95000"/>
                  <a:lumOff val="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duotone>
              <a:schemeClr val="bg2">
                <a:shade val="3000"/>
                <a:satMod val="110000"/>
              </a:schemeClr>
              <a:schemeClr val="bg2">
                <a:tint val="60000"/>
                <a:satMod val="425000"/>
              </a:schemeClr>
            </a:duotone>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600200" y="381000"/>
            <a:ext cx="5486400" cy="5632311"/>
          </a:xfrm>
          <a:prstGeom prst="rect">
            <a:avLst/>
          </a:prstGeom>
          <a:noFill/>
        </p:spPr>
        <p:txBody>
          <a:bodyPr wrap="square" rtlCol="0">
            <a:spAutoFit/>
          </a:bodyPr>
          <a:lstStyle/>
          <a:p>
            <a:pPr algn="ctr"/>
            <a:r>
              <a:rPr lang="en-US" sz="6000" b="1" dirty="0" smtClean="0">
                <a:solidFill>
                  <a:srgbClr val="FF0000"/>
                </a:solidFill>
              </a:rPr>
              <a:t>If you have any question you can ask us and we will give our best to answer it?</a:t>
            </a:r>
            <a:endParaRPr lang="en-US" sz="60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duotone>
              <a:schemeClr val="bg2">
                <a:shade val="3000"/>
                <a:satMod val="110000"/>
              </a:schemeClr>
              <a:schemeClr val="bg2">
                <a:tint val="60000"/>
                <a:satMod val="425000"/>
              </a:schemeClr>
            </a:duotone>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304800" y="393918"/>
            <a:ext cx="8610600" cy="6001643"/>
          </a:xfrm>
          <a:prstGeom prst="rect">
            <a:avLst/>
          </a:prstGeom>
          <a:noFill/>
        </p:spPr>
        <p:txBody>
          <a:bodyPr wrap="square" rtlCol="0">
            <a:spAutoFit/>
          </a:bodyPr>
          <a:lstStyle/>
          <a:p>
            <a:pPr algn="ctr"/>
            <a:r>
              <a:rPr lang="en-US" sz="9600" dirty="0" smtClean="0">
                <a:solidFill>
                  <a:schemeClr val="bg1"/>
                </a:solidFill>
              </a:rPr>
              <a:t>Thank you all for </a:t>
            </a:r>
          </a:p>
          <a:p>
            <a:pPr algn="ctr"/>
            <a:r>
              <a:rPr lang="en-US" sz="9600" dirty="0" smtClean="0">
                <a:solidFill>
                  <a:schemeClr val="bg1"/>
                </a:solidFill>
              </a:rPr>
              <a:t>your valuable time.</a:t>
            </a:r>
            <a:endParaRPr lang="en-US" sz="96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alpha val="55000"/>
          </a:schemeClr>
        </a:solidFill>
        <a:effectLst/>
      </p:bgPr>
    </p:bg>
    <p:spTree>
      <p:nvGrpSpPr>
        <p:cNvPr id="1" name=""/>
        <p:cNvGrpSpPr/>
        <p:nvPr/>
      </p:nvGrpSpPr>
      <p:grpSpPr>
        <a:xfrm>
          <a:off x="0" y="0"/>
          <a:ext cx="0" cy="0"/>
          <a:chOff x="0" y="0"/>
          <a:chExt cx="0" cy="0"/>
        </a:xfrm>
      </p:grpSpPr>
      <p:sp>
        <p:nvSpPr>
          <p:cNvPr id="3" name="Rectangle 2"/>
          <p:cNvSpPr/>
          <p:nvPr/>
        </p:nvSpPr>
        <p:spPr>
          <a:xfrm>
            <a:off x="0" y="0"/>
            <a:ext cx="5562600" cy="6858000"/>
          </a:xfrm>
          <a:prstGeom prst="rect">
            <a:avLst/>
          </a:prstGeom>
          <a:solidFill>
            <a:schemeClr val="tx2">
              <a:lumMod val="20000"/>
              <a:lumOff val="80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28600" y="2362200"/>
            <a:ext cx="3962400" cy="1446550"/>
          </a:xfrm>
          <a:prstGeom prst="rect">
            <a:avLst/>
          </a:prstGeom>
          <a:noFill/>
          <a:ln>
            <a:noFill/>
          </a:ln>
        </p:spPr>
        <p:txBody>
          <a:bodyPr wrap="square" rtlCol="0">
            <a:spAutoFit/>
          </a:bodyPr>
          <a:lstStyle/>
          <a:p>
            <a:pPr algn="ctr"/>
            <a:r>
              <a:rPr lang="en-US"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Table of Content</a:t>
            </a:r>
            <a:endParaRPr lang="en-US" sz="4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endParaRPr>
          </a:p>
        </p:txBody>
      </p:sp>
      <p:sp>
        <p:nvSpPr>
          <p:cNvPr id="5" name="Pentagon 4"/>
          <p:cNvSpPr/>
          <p:nvPr/>
        </p:nvSpPr>
        <p:spPr>
          <a:xfrm>
            <a:off x="3733800" y="762000"/>
            <a:ext cx="2428080" cy="915690"/>
          </a:xfrm>
          <a:prstGeom prst="homePlate">
            <a:avLst/>
          </a:prstGeom>
          <a:solidFill>
            <a:schemeClr val="accent5">
              <a:alpha val="6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entagon 5"/>
          <p:cNvSpPr/>
          <p:nvPr/>
        </p:nvSpPr>
        <p:spPr>
          <a:xfrm>
            <a:off x="3886200" y="2133600"/>
            <a:ext cx="2314416" cy="1066800"/>
          </a:xfrm>
          <a:prstGeom prst="homePlate">
            <a:avLst/>
          </a:prstGeom>
          <a:solidFill>
            <a:schemeClr val="accent5">
              <a:alpha val="6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entagon 6"/>
          <p:cNvSpPr/>
          <p:nvPr/>
        </p:nvSpPr>
        <p:spPr>
          <a:xfrm>
            <a:off x="3810000" y="3657600"/>
            <a:ext cx="2362200" cy="914400"/>
          </a:xfrm>
          <a:prstGeom prst="homePlate">
            <a:avLst/>
          </a:prstGeom>
          <a:solidFill>
            <a:schemeClr val="accent5">
              <a:alpha val="6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entagon 8"/>
          <p:cNvSpPr/>
          <p:nvPr/>
        </p:nvSpPr>
        <p:spPr>
          <a:xfrm>
            <a:off x="3946902" y="914400"/>
            <a:ext cx="1920498" cy="640596"/>
          </a:xfrm>
          <a:prstGeom prst="homePlate">
            <a:avLst/>
          </a:prstGeom>
          <a:solidFill>
            <a:srgbClr val="92D050">
              <a:alpha val="6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rPr>
              <a:t>4</a:t>
            </a:r>
          </a:p>
        </p:txBody>
      </p:sp>
      <p:sp>
        <p:nvSpPr>
          <p:cNvPr id="10" name="Pentagon 9"/>
          <p:cNvSpPr/>
          <p:nvPr/>
        </p:nvSpPr>
        <p:spPr>
          <a:xfrm>
            <a:off x="4052808" y="2209800"/>
            <a:ext cx="1905000" cy="914400"/>
          </a:xfrm>
          <a:prstGeom prst="homePlate">
            <a:avLst/>
          </a:prstGeom>
          <a:solidFill>
            <a:srgbClr val="92D050">
              <a:alpha val="6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rPr>
              <a:t>5</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rPr>
              <a:t>, 6, 7, 8, 9, 10, 11, 12, 13, 14</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endParaRPr>
          </a:p>
        </p:txBody>
      </p:sp>
      <p:sp>
        <p:nvSpPr>
          <p:cNvPr id="11" name="Pentagon 10"/>
          <p:cNvSpPr/>
          <p:nvPr/>
        </p:nvSpPr>
        <p:spPr>
          <a:xfrm>
            <a:off x="3962400" y="3810000"/>
            <a:ext cx="1950204" cy="639306"/>
          </a:xfrm>
          <a:prstGeom prst="homePlate">
            <a:avLst/>
          </a:prstGeom>
          <a:solidFill>
            <a:srgbClr val="92D050">
              <a:alpha val="6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Arial Black" pitchFamily="34" charset="0"/>
              </a:rPr>
              <a:t>15</a:t>
            </a:r>
            <a:endParaRPr lang="en-US" dirty="0">
              <a:latin typeface="Arial Black" pitchFamily="34" charset="0"/>
            </a:endParaRPr>
          </a:p>
        </p:txBody>
      </p:sp>
      <p:sp>
        <p:nvSpPr>
          <p:cNvPr id="13" name="TextBox 12"/>
          <p:cNvSpPr txBox="1"/>
          <p:nvPr/>
        </p:nvSpPr>
        <p:spPr>
          <a:xfrm>
            <a:off x="6248400" y="928608"/>
            <a:ext cx="2895600" cy="584775"/>
          </a:xfrm>
          <a:prstGeom prst="rect">
            <a:avLst/>
          </a:prstGeom>
          <a:noFill/>
        </p:spPr>
        <p:txBody>
          <a:bodyPr wrap="square" rtlCol="0">
            <a:spAutoFit/>
          </a:bodyPr>
          <a:lstStyle/>
          <a:p>
            <a:r>
              <a:rPr lang="en-US" sz="3200" dirty="0" smtClean="0">
                <a:solidFill>
                  <a:schemeClr val="bg1"/>
                </a:solidFill>
              </a:rPr>
              <a:t>Introduction</a:t>
            </a:r>
            <a:endParaRPr lang="en-US" sz="3200" dirty="0">
              <a:solidFill>
                <a:schemeClr val="bg1"/>
              </a:solidFill>
            </a:endParaRPr>
          </a:p>
        </p:txBody>
      </p:sp>
      <p:sp>
        <p:nvSpPr>
          <p:cNvPr id="14" name="TextBox 13"/>
          <p:cNvSpPr txBox="1"/>
          <p:nvPr/>
        </p:nvSpPr>
        <p:spPr>
          <a:xfrm>
            <a:off x="6324600" y="2156856"/>
            <a:ext cx="2590800" cy="1077218"/>
          </a:xfrm>
          <a:prstGeom prst="rect">
            <a:avLst/>
          </a:prstGeom>
          <a:noFill/>
        </p:spPr>
        <p:txBody>
          <a:bodyPr wrap="square" rtlCol="0">
            <a:spAutoFit/>
          </a:bodyPr>
          <a:lstStyle/>
          <a:p>
            <a:r>
              <a:rPr lang="en-US" sz="3200" dirty="0" smtClean="0">
                <a:solidFill>
                  <a:schemeClr val="bg1"/>
                </a:solidFill>
              </a:rPr>
              <a:t>20 renowned religious place</a:t>
            </a:r>
            <a:endParaRPr lang="en-US" sz="3200" dirty="0">
              <a:solidFill>
                <a:schemeClr val="bg1"/>
              </a:solidFill>
            </a:endParaRPr>
          </a:p>
        </p:txBody>
      </p:sp>
      <p:sp>
        <p:nvSpPr>
          <p:cNvPr id="15" name="TextBox 14"/>
          <p:cNvSpPr txBox="1"/>
          <p:nvPr/>
        </p:nvSpPr>
        <p:spPr>
          <a:xfrm>
            <a:off x="6324600" y="3838416"/>
            <a:ext cx="2133600" cy="584775"/>
          </a:xfrm>
          <a:prstGeom prst="rect">
            <a:avLst/>
          </a:prstGeom>
          <a:noFill/>
        </p:spPr>
        <p:txBody>
          <a:bodyPr wrap="square" rtlCol="0">
            <a:spAutoFit/>
          </a:bodyPr>
          <a:lstStyle/>
          <a:p>
            <a:r>
              <a:rPr lang="en-US" sz="3200" dirty="0" smtClean="0">
                <a:solidFill>
                  <a:schemeClr val="bg1"/>
                </a:solidFill>
              </a:rPr>
              <a:t>Conclusion</a:t>
            </a:r>
            <a:endParaRPr lang="en-US" sz="3200" dirty="0">
              <a:solidFill>
                <a:schemeClr val="bg1"/>
              </a:solidFill>
            </a:endParaRPr>
          </a:p>
        </p:txBody>
      </p:sp>
      <p:sp>
        <p:nvSpPr>
          <p:cNvPr id="16" name="Pentagon 15"/>
          <p:cNvSpPr/>
          <p:nvPr/>
        </p:nvSpPr>
        <p:spPr>
          <a:xfrm>
            <a:off x="3810000" y="5105400"/>
            <a:ext cx="2377698" cy="914400"/>
          </a:xfrm>
          <a:prstGeom prst="homePlate">
            <a:avLst/>
          </a:prstGeom>
          <a:solidFill>
            <a:schemeClr val="accent5">
              <a:alpha val="6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entagon 16"/>
          <p:cNvSpPr/>
          <p:nvPr/>
        </p:nvSpPr>
        <p:spPr>
          <a:xfrm>
            <a:off x="4023102" y="5242302"/>
            <a:ext cx="1905000" cy="639306"/>
          </a:xfrm>
          <a:prstGeom prst="homePlate">
            <a:avLst/>
          </a:prstGeom>
          <a:solidFill>
            <a:srgbClr val="92D050">
              <a:alpha val="6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latin typeface="Arial Black" pitchFamily="34" charset="0"/>
              </a:rPr>
              <a:t>16</a:t>
            </a:r>
            <a:endParaRPr lang="en-US" dirty="0">
              <a:latin typeface="Arial Black" pitchFamily="34" charset="0"/>
            </a:endParaRPr>
          </a:p>
        </p:txBody>
      </p:sp>
      <p:sp>
        <p:nvSpPr>
          <p:cNvPr id="18" name="TextBox 17"/>
          <p:cNvSpPr txBox="1"/>
          <p:nvPr/>
        </p:nvSpPr>
        <p:spPr>
          <a:xfrm>
            <a:off x="6384012" y="5269428"/>
            <a:ext cx="2057400" cy="584775"/>
          </a:xfrm>
          <a:prstGeom prst="rect">
            <a:avLst/>
          </a:prstGeom>
          <a:noFill/>
        </p:spPr>
        <p:txBody>
          <a:bodyPr wrap="square" rtlCol="0">
            <a:spAutoFit/>
          </a:bodyPr>
          <a:lstStyle/>
          <a:p>
            <a:r>
              <a:rPr lang="en-US" sz="3200" dirty="0" smtClean="0">
                <a:solidFill>
                  <a:schemeClr val="bg1"/>
                </a:solidFill>
              </a:rPr>
              <a:t>Q &amp; A</a:t>
            </a:r>
            <a:endParaRPr lang="en-US" sz="3200"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duotone>
              <a:schemeClr val="bg2">
                <a:shade val="3000"/>
                <a:satMod val="110000"/>
              </a:schemeClr>
              <a:schemeClr val="bg2">
                <a:tint val="60000"/>
                <a:satMod val="425000"/>
              </a:schemeClr>
            </a:duotone>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838200" y="762000"/>
            <a:ext cx="7620000" cy="5909310"/>
          </a:xfrm>
          <a:prstGeom prst="rect">
            <a:avLst/>
          </a:prstGeom>
          <a:noFill/>
        </p:spPr>
        <p:txBody>
          <a:bodyPr wrap="square" rtlCol="0">
            <a:spAutoFit/>
          </a:bodyPr>
          <a:lstStyle/>
          <a:p>
            <a:pPr algn="ctr"/>
            <a:r>
              <a:rPr lang="en-US" sz="4000" b="1" dirty="0">
                <a:solidFill>
                  <a:schemeClr val="bg1">
                    <a:lumMod val="95000"/>
                    <a:lumOff val="5000"/>
                  </a:schemeClr>
                </a:solidFill>
              </a:rPr>
              <a:t>“Putting Tourism on a sustainable path is a major challenge, requiring partnership and co-operation within the tourism industry and between the industry, governments and tourists themselves.”</a:t>
            </a:r>
            <a:endParaRPr lang="en-US" sz="4000" dirty="0">
              <a:solidFill>
                <a:schemeClr val="bg1">
                  <a:lumMod val="95000"/>
                  <a:lumOff val="5000"/>
                </a:schemeClr>
              </a:solidFill>
            </a:endParaRPr>
          </a:p>
          <a:p>
            <a:pPr algn="ctr"/>
            <a:r>
              <a:rPr lang="en-US" sz="4000" dirty="0">
                <a:solidFill>
                  <a:srgbClr val="FF0000"/>
                </a:solidFill>
              </a:rPr>
              <a:t>Klaus </a:t>
            </a:r>
            <a:r>
              <a:rPr lang="en-US" sz="4000" dirty="0" err="1">
                <a:solidFill>
                  <a:srgbClr val="FF0000"/>
                </a:solidFill>
              </a:rPr>
              <a:t>Toepfer</a:t>
            </a:r>
            <a:endParaRPr lang="en-US" sz="4000" dirty="0">
              <a:solidFill>
                <a:srgbClr val="FF0000"/>
              </a:solidFill>
            </a:endParaRP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duotone>
              <a:schemeClr val="bg2">
                <a:shade val="3000"/>
                <a:satMod val="110000"/>
              </a:schemeClr>
              <a:schemeClr val="bg2">
                <a:tint val="60000"/>
                <a:satMod val="425000"/>
              </a:schemeClr>
            </a:duotone>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57200" y="152400"/>
            <a:ext cx="8153400" cy="7078861"/>
          </a:xfrm>
          <a:prstGeom prst="rect">
            <a:avLst/>
          </a:prstGeom>
          <a:noFill/>
          <a:ln>
            <a:noFill/>
          </a:ln>
        </p:spPr>
        <p:txBody>
          <a:bodyPr wrap="square" rtlCol="0">
            <a:spAutoFit/>
          </a:bodyPr>
          <a:lstStyle/>
          <a:p>
            <a:pPr algn="ctr"/>
            <a:r>
              <a:rPr lang="en-US" sz="3200" u="sng" dirty="0" smtClean="0">
                <a:solidFill>
                  <a:srgbClr val="FF0000"/>
                </a:solidFill>
                <a:latin typeface="Arial" pitchFamily="34" charset="0"/>
                <a:cs typeface="Arial" pitchFamily="34" charset="0"/>
              </a:rPr>
              <a:t>Introduction</a:t>
            </a:r>
          </a:p>
          <a:p>
            <a:r>
              <a:rPr lang="en-US" sz="2200" dirty="0" smtClean="0">
                <a:solidFill>
                  <a:schemeClr val="bg1">
                    <a:lumMod val="95000"/>
                    <a:lumOff val="5000"/>
                  </a:schemeClr>
                </a:solidFill>
                <a:latin typeface="Arial Narrow" pitchFamily="34" charset="0"/>
              </a:rPr>
              <a:t>This is a short report on the topic of “ The renowned 20 religious places of Nepal to Visit”. It briefly introduces the must visiting religious sites of Nepal for the tourists who believe on religion especially Hinduism and Buddhism not only this it also equally support for the people who are eager to learn about these religions.</a:t>
            </a:r>
          </a:p>
          <a:p>
            <a:r>
              <a:rPr lang="en-US" sz="2200" dirty="0" smtClean="0">
                <a:solidFill>
                  <a:schemeClr val="bg1">
                    <a:lumMod val="95000"/>
                    <a:lumOff val="5000"/>
                  </a:schemeClr>
                </a:solidFill>
                <a:latin typeface="Arial Narrow" pitchFamily="34" charset="0"/>
              </a:rPr>
              <a:t>For this report, we have used mostly the secondary sources which are reliable. Though there were some limitations in our research we finally became able to present this in front of you all.</a:t>
            </a:r>
          </a:p>
          <a:p>
            <a:r>
              <a:rPr lang="en-US" sz="2200" dirty="0" smtClean="0">
                <a:solidFill>
                  <a:schemeClr val="bg1">
                    <a:lumMod val="95000"/>
                    <a:lumOff val="5000"/>
                  </a:schemeClr>
                </a:solidFill>
                <a:latin typeface="Arial Narrow" pitchFamily="34" charset="0"/>
              </a:rPr>
              <a:t>Nepal, the land of </a:t>
            </a:r>
            <a:r>
              <a:rPr lang="en-US" sz="2200" dirty="0" err="1" smtClean="0">
                <a:solidFill>
                  <a:schemeClr val="bg1">
                    <a:lumMod val="95000"/>
                    <a:lumOff val="5000"/>
                  </a:schemeClr>
                </a:solidFill>
                <a:latin typeface="Arial Narrow" pitchFamily="34" charset="0"/>
              </a:rPr>
              <a:t>Gautam</a:t>
            </a:r>
            <a:r>
              <a:rPr lang="en-US" sz="2200" dirty="0" smtClean="0">
                <a:solidFill>
                  <a:schemeClr val="bg1">
                    <a:lumMod val="95000"/>
                    <a:lumOff val="5000"/>
                  </a:schemeClr>
                </a:solidFill>
                <a:latin typeface="Arial Narrow" pitchFamily="34" charset="0"/>
              </a:rPr>
              <a:t> Buddha and lord Shiva is renowned for its oldest religion. This country has its uniqueness in every aspects taking from its national flag to its </a:t>
            </a:r>
            <a:r>
              <a:rPr lang="en-US" sz="2200" dirty="0" err="1" smtClean="0">
                <a:solidFill>
                  <a:schemeClr val="bg1">
                    <a:lumMod val="95000"/>
                    <a:lumOff val="5000"/>
                  </a:schemeClr>
                </a:solidFill>
                <a:latin typeface="Arial Narrow" pitchFamily="34" charset="0"/>
              </a:rPr>
              <a:t>diversed</a:t>
            </a:r>
            <a:r>
              <a:rPr lang="en-US" sz="2200" dirty="0" smtClean="0">
                <a:solidFill>
                  <a:schemeClr val="bg1">
                    <a:lumMod val="95000"/>
                    <a:lumOff val="5000"/>
                  </a:schemeClr>
                </a:solidFill>
                <a:latin typeface="Arial Narrow" pitchFamily="34" charset="0"/>
              </a:rPr>
              <a:t> climate, topography, flora and fauna. It has a lot of potentiality in tourism if we introduce its culture and tradition , art and architecture to the world.</a:t>
            </a:r>
          </a:p>
          <a:p>
            <a:r>
              <a:rPr lang="en-US" sz="2200" dirty="0" smtClean="0">
                <a:solidFill>
                  <a:schemeClr val="bg1">
                    <a:lumMod val="95000"/>
                    <a:lumOff val="5000"/>
                  </a:schemeClr>
                </a:solidFill>
                <a:latin typeface="Arial Narrow" pitchFamily="34" charset="0"/>
              </a:rPr>
              <a:t>As it is said that Kathmandu is the city of temples, even in one city we find innumerable temples, monasteries and monuments. By the above sentence we can assume that there are many religious sites in Nepal. But due to out time boundary, we have short listed only 20 religious places which are enlisted below:</a:t>
            </a:r>
          </a:p>
          <a:p>
            <a:endParaRPr lang="en-US" sz="1500" dirty="0" smtClean="0">
              <a:latin typeface="Arial Narrow" pitchFamily="34" charset="0"/>
            </a:endParaRPr>
          </a:p>
          <a:p>
            <a:r>
              <a:rPr lang="en-US" sz="1500" dirty="0" smtClean="0">
                <a:latin typeface="Arial Narrow" pitchFamily="34" charset="0"/>
              </a:rPr>
              <a:t> </a:t>
            </a:r>
            <a:endParaRPr lang="en-US" sz="1500" dirty="0">
              <a:latin typeface="Arial Narrow"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duotone>
              <a:schemeClr val="bg2">
                <a:shade val="3000"/>
                <a:satMod val="110000"/>
              </a:schemeClr>
              <a:schemeClr val="bg2">
                <a:tint val="60000"/>
                <a:satMod val="425000"/>
              </a:schemeClr>
            </a:duotone>
            <a:lum/>
          </a:blip>
          <a:srcRect/>
          <a:stretch>
            <a:fillRect/>
          </a:stretch>
        </a:blipFill>
        <a:effectLst/>
      </p:bgPr>
    </p:bg>
    <p:spTree>
      <p:nvGrpSpPr>
        <p:cNvPr id="1" name=""/>
        <p:cNvGrpSpPr/>
        <p:nvPr/>
      </p:nvGrpSpPr>
      <p:grpSpPr>
        <a:xfrm>
          <a:off x="0" y="0"/>
          <a:ext cx="0" cy="0"/>
          <a:chOff x="0" y="0"/>
          <a:chExt cx="0" cy="0"/>
        </a:xfrm>
      </p:grpSpPr>
      <p:pic>
        <p:nvPicPr>
          <p:cNvPr id="9" name="Picture 8"/>
          <p:cNvPicPr/>
          <p:nvPr/>
        </p:nvPicPr>
        <p:blipFill>
          <a:blip r:embed="rId3" cstate="print">
            <a:extLst>
              <a:ext uri="{28A0092B-C50C-407E-A947-70E740481C1C}">
                <a14:useLocalDpi xmlns:a14="http://schemas.microsoft.com/office/drawing/2010/main" val="0"/>
              </a:ext>
            </a:extLst>
          </a:blip>
          <a:stretch>
            <a:fillRect/>
          </a:stretch>
        </p:blipFill>
        <p:spPr>
          <a:xfrm>
            <a:off x="228600" y="152400"/>
            <a:ext cx="4114800" cy="3276600"/>
          </a:xfrm>
          <a:prstGeom prst="rect">
            <a:avLst/>
          </a:prstGeom>
        </p:spPr>
      </p:pic>
      <p:pic>
        <p:nvPicPr>
          <p:cNvPr id="13" name="Picture 12"/>
          <p:cNvPicPr/>
          <p:nvPr/>
        </p:nvPicPr>
        <p:blipFill>
          <a:blip r:embed="rId4">
            <a:extLst>
              <a:ext uri="{28A0092B-C50C-407E-A947-70E740481C1C}">
                <a14:useLocalDpi xmlns:a14="http://schemas.microsoft.com/office/drawing/2010/main" val="0"/>
              </a:ext>
            </a:extLst>
          </a:blip>
          <a:stretch>
            <a:fillRect/>
          </a:stretch>
        </p:blipFill>
        <p:spPr>
          <a:xfrm>
            <a:off x="228600" y="3505200"/>
            <a:ext cx="4114800" cy="2971800"/>
          </a:xfrm>
          <a:prstGeom prst="rect">
            <a:avLst/>
          </a:prstGeom>
        </p:spPr>
      </p:pic>
      <p:sp>
        <p:nvSpPr>
          <p:cNvPr id="15" name="TextBox 14"/>
          <p:cNvSpPr txBox="1"/>
          <p:nvPr/>
        </p:nvSpPr>
        <p:spPr>
          <a:xfrm>
            <a:off x="4419600" y="228600"/>
            <a:ext cx="4572000" cy="2662267"/>
          </a:xfrm>
          <a:prstGeom prst="rect">
            <a:avLst/>
          </a:prstGeom>
          <a:noFill/>
        </p:spPr>
        <p:txBody>
          <a:bodyPr wrap="square" rtlCol="0">
            <a:spAutoFit/>
          </a:bodyPr>
          <a:lstStyle/>
          <a:p>
            <a:pPr algn="just"/>
            <a:r>
              <a:rPr lang="en-US" sz="2800" b="1" u="sng" dirty="0" err="1" smtClean="0">
                <a:solidFill>
                  <a:schemeClr val="bg1"/>
                </a:solidFill>
              </a:rPr>
              <a:t>Pashupatinath</a:t>
            </a:r>
            <a:r>
              <a:rPr lang="en-US" sz="2800" b="1" u="sng" dirty="0" smtClean="0">
                <a:solidFill>
                  <a:schemeClr val="bg1"/>
                </a:solidFill>
              </a:rPr>
              <a:t> Temple</a:t>
            </a:r>
          </a:p>
          <a:p>
            <a:pPr marL="342900" indent="-342900" algn="just"/>
            <a:r>
              <a:rPr lang="en-US" sz="2400" dirty="0" smtClean="0">
                <a:solidFill>
                  <a:schemeClr val="bg1">
                    <a:lumMod val="95000"/>
                    <a:lumOff val="5000"/>
                  </a:schemeClr>
                </a:solidFill>
              </a:rPr>
              <a:t>	</a:t>
            </a:r>
            <a:r>
              <a:rPr lang="en-US" sz="2300" dirty="0" smtClean="0">
                <a:solidFill>
                  <a:schemeClr val="bg1">
                    <a:lumMod val="95000"/>
                    <a:lumOff val="5000"/>
                  </a:schemeClr>
                </a:solidFill>
              </a:rPr>
              <a:t>Located in Kathmandu, this temple has carried a historical myth in itself. This temple with pagoda style construction attracts thousands of pilgrims internationally every year.</a:t>
            </a:r>
            <a:endParaRPr lang="en-US" sz="2300" dirty="0">
              <a:solidFill>
                <a:schemeClr val="bg1">
                  <a:lumMod val="95000"/>
                  <a:lumOff val="5000"/>
                </a:schemeClr>
              </a:solidFill>
            </a:endParaRPr>
          </a:p>
        </p:txBody>
      </p:sp>
      <p:sp>
        <p:nvSpPr>
          <p:cNvPr id="16" name="TextBox 15"/>
          <p:cNvSpPr txBox="1"/>
          <p:nvPr/>
        </p:nvSpPr>
        <p:spPr>
          <a:xfrm>
            <a:off x="4495800" y="3810000"/>
            <a:ext cx="4343400" cy="1569660"/>
          </a:xfrm>
          <a:prstGeom prst="rect">
            <a:avLst/>
          </a:prstGeom>
          <a:noFill/>
        </p:spPr>
        <p:txBody>
          <a:bodyPr wrap="square" rtlCol="0">
            <a:spAutoFit/>
          </a:bodyPr>
          <a:lstStyle/>
          <a:p>
            <a:r>
              <a:rPr lang="en-US" sz="2400" b="1" u="sng" dirty="0" err="1" smtClean="0">
                <a:solidFill>
                  <a:schemeClr val="bg1"/>
                </a:solidFill>
              </a:rPr>
              <a:t>Guhyeshwori</a:t>
            </a:r>
            <a:r>
              <a:rPr lang="en-US" sz="2400" b="1" u="sng" dirty="0" smtClean="0">
                <a:solidFill>
                  <a:schemeClr val="bg1"/>
                </a:solidFill>
              </a:rPr>
              <a:t> Temple</a:t>
            </a:r>
          </a:p>
          <a:p>
            <a:pPr algn="just"/>
            <a:r>
              <a:rPr lang="en-US" sz="2400" dirty="0" smtClean="0">
                <a:solidFill>
                  <a:schemeClr val="bg1"/>
                </a:solidFill>
              </a:rPr>
              <a:t>Its another famous temple of         Kathmandu is considered a one of the </a:t>
            </a:r>
            <a:r>
              <a:rPr lang="en-US" sz="2400" dirty="0" err="1" smtClean="0">
                <a:solidFill>
                  <a:schemeClr val="bg1"/>
                </a:solidFill>
              </a:rPr>
              <a:t>Shakti</a:t>
            </a:r>
            <a:r>
              <a:rPr lang="en-US" sz="2400" dirty="0" smtClean="0">
                <a:solidFill>
                  <a:schemeClr val="bg1"/>
                </a:solidFill>
              </a:rPr>
              <a:t> </a:t>
            </a:r>
            <a:r>
              <a:rPr lang="en-US" sz="2400" dirty="0" err="1" smtClean="0">
                <a:solidFill>
                  <a:schemeClr val="bg1"/>
                </a:solidFill>
              </a:rPr>
              <a:t>Peeths</a:t>
            </a:r>
            <a:r>
              <a:rPr lang="en-US" sz="2400" dirty="0" smtClean="0">
                <a:solidFill>
                  <a:schemeClr val="bg1"/>
                </a:solidFill>
              </a:rPr>
              <a:t>.</a:t>
            </a:r>
            <a:endParaRPr lang="en-US" sz="2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xEl>
                                              <p:pRg st="0" end="0"/>
                                            </p:txEl>
                                          </p:spTgt>
                                        </p:tgtEl>
                                        <p:attrNameLst>
                                          <p:attrName>style.visibility</p:attrName>
                                        </p:attrNameLst>
                                      </p:cBhvr>
                                      <p:to>
                                        <p:strVal val="visible"/>
                                      </p:to>
                                    </p:set>
                                    <p:anim calcmode="lin" valueType="num">
                                      <p:cBhvr additive="base">
                                        <p:cTn id="19"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
                                            <p:txEl>
                                              <p:pRg st="1" end="1"/>
                                            </p:txEl>
                                          </p:spTgt>
                                        </p:tgtEl>
                                        <p:attrNameLst>
                                          <p:attrName>style.visibility</p:attrName>
                                        </p:attrNameLst>
                                      </p:cBhvr>
                                      <p:to>
                                        <p:strVal val="visible"/>
                                      </p:to>
                                    </p:set>
                                    <p:anim calcmode="lin" valueType="num">
                                      <p:cBhvr additive="base">
                                        <p:cTn id="23"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5">
                                            <p:txEl>
                                              <p:pRg st="0" end="0"/>
                                            </p:txEl>
                                          </p:spTgt>
                                        </p:tgtEl>
                                        <p:attrNameLst>
                                          <p:attrName>style.visibility</p:attrName>
                                        </p:attrNameLst>
                                      </p:cBhvr>
                                      <p:to>
                                        <p:strVal val="visible"/>
                                      </p:to>
                                    </p:set>
                                    <p:anim calcmode="lin" valueType="num">
                                      <p:cBhvr additive="base">
                                        <p:cTn id="29"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5">
                                            <p:txEl>
                                              <p:pRg st="0" end="0"/>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5">
                                            <p:txEl>
                                              <p:pRg st="1" end="1"/>
                                            </p:txEl>
                                          </p:spTgt>
                                        </p:tgtEl>
                                        <p:attrNameLst>
                                          <p:attrName>style.visibility</p:attrName>
                                        </p:attrNameLst>
                                      </p:cBhvr>
                                      <p:to>
                                        <p:strVal val="visible"/>
                                      </p:to>
                                    </p:set>
                                    <p:anim calcmode="lin" valueType="num">
                                      <p:cBhvr additive="base">
                                        <p:cTn id="33"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allAtOnce"/>
      <p:bldP spid="16"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duotone>
              <a:schemeClr val="bg2">
                <a:shade val="3000"/>
                <a:satMod val="110000"/>
              </a:schemeClr>
              <a:schemeClr val="bg2">
                <a:tint val="60000"/>
                <a:satMod val="425000"/>
              </a:schemeClr>
            </a:duotone>
            <a:lum/>
          </a:blip>
          <a:srcRect/>
          <a:stretch>
            <a:fillRect/>
          </a:stretch>
        </a:blipFill>
        <a:effectLst/>
      </p:bgPr>
    </p:bg>
    <p:spTree>
      <p:nvGrpSpPr>
        <p:cNvPr id="1" name=""/>
        <p:cNvGrpSpPr/>
        <p:nvPr/>
      </p:nvGrpSpPr>
      <p:grpSpPr>
        <a:xfrm>
          <a:off x="0" y="0"/>
          <a:ext cx="0" cy="0"/>
          <a:chOff x="0" y="0"/>
          <a:chExt cx="0" cy="0"/>
        </a:xfrm>
      </p:grpSpPr>
      <p:pic>
        <p:nvPicPr>
          <p:cNvPr id="3" name="Picture 2"/>
          <p:cNvPicPr/>
          <p:nvPr/>
        </p:nvPicPr>
        <p:blipFill>
          <a:blip r:embed="rId3" cstate="print">
            <a:extLst>
              <a:ext uri="{28A0092B-C50C-407E-A947-70E740481C1C}">
                <a14:useLocalDpi xmlns:a14="http://schemas.microsoft.com/office/drawing/2010/main" val="0"/>
              </a:ext>
            </a:extLst>
          </a:blip>
          <a:stretch>
            <a:fillRect/>
          </a:stretch>
        </p:blipFill>
        <p:spPr>
          <a:xfrm>
            <a:off x="196314" y="135613"/>
            <a:ext cx="3994686" cy="3293388"/>
          </a:xfrm>
          <a:prstGeom prst="rect">
            <a:avLst/>
          </a:prstGeom>
        </p:spPr>
      </p:pic>
      <p:pic>
        <p:nvPicPr>
          <p:cNvPr id="4" name="Picture 3"/>
          <p:cNvPicPr/>
          <p:nvPr/>
        </p:nvPicPr>
        <p:blipFill>
          <a:blip r:embed="rId4">
            <a:extLst>
              <a:ext uri="{28A0092B-C50C-407E-A947-70E740481C1C}">
                <a14:useLocalDpi xmlns:a14="http://schemas.microsoft.com/office/drawing/2010/main" val="0"/>
              </a:ext>
            </a:extLst>
          </a:blip>
          <a:stretch>
            <a:fillRect/>
          </a:stretch>
        </p:blipFill>
        <p:spPr>
          <a:xfrm>
            <a:off x="228600" y="3581400"/>
            <a:ext cx="3962400" cy="3025120"/>
          </a:xfrm>
          <a:prstGeom prst="rect">
            <a:avLst/>
          </a:prstGeom>
        </p:spPr>
      </p:pic>
      <p:sp>
        <p:nvSpPr>
          <p:cNvPr id="6" name="TextBox 5"/>
          <p:cNvSpPr txBox="1"/>
          <p:nvPr/>
        </p:nvSpPr>
        <p:spPr>
          <a:xfrm>
            <a:off x="4572000" y="304800"/>
            <a:ext cx="4038600" cy="2954655"/>
          </a:xfrm>
          <a:prstGeom prst="rect">
            <a:avLst/>
          </a:prstGeom>
          <a:noFill/>
        </p:spPr>
        <p:txBody>
          <a:bodyPr wrap="square" rtlCol="0">
            <a:spAutoFit/>
          </a:bodyPr>
          <a:lstStyle/>
          <a:p>
            <a:r>
              <a:rPr lang="en-US" sz="2400" b="1" u="sng" dirty="0" err="1" smtClean="0">
                <a:solidFill>
                  <a:schemeClr val="bg1"/>
                </a:solidFill>
              </a:rPr>
              <a:t>Changu</a:t>
            </a:r>
            <a:r>
              <a:rPr lang="en-US" sz="2400" b="1" u="sng" dirty="0" smtClean="0">
                <a:solidFill>
                  <a:schemeClr val="bg1"/>
                </a:solidFill>
              </a:rPr>
              <a:t> </a:t>
            </a:r>
            <a:r>
              <a:rPr lang="en-US" sz="2400" b="1" u="sng" dirty="0" err="1" smtClean="0">
                <a:solidFill>
                  <a:schemeClr val="bg1"/>
                </a:solidFill>
              </a:rPr>
              <a:t>Narayan</a:t>
            </a:r>
            <a:r>
              <a:rPr lang="en-US" sz="2400" b="1" u="sng" dirty="0" smtClean="0">
                <a:solidFill>
                  <a:schemeClr val="bg1"/>
                </a:solidFill>
              </a:rPr>
              <a:t> Temple</a:t>
            </a:r>
          </a:p>
          <a:p>
            <a:pPr algn="just"/>
            <a:r>
              <a:rPr lang="en-US" sz="2400" dirty="0" smtClean="0">
                <a:solidFill>
                  <a:schemeClr val="bg1"/>
                </a:solidFill>
              </a:rPr>
              <a:t>This temple of </a:t>
            </a:r>
            <a:r>
              <a:rPr lang="en-US" sz="2400" dirty="0" err="1" smtClean="0">
                <a:solidFill>
                  <a:schemeClr val="bg1"/>
                </a:solidFill>
              </a:rPr>
              <a:t>Bhaktapur</a:t>
            </a:r>
            <a:r>
              <a:rPr lang="en-US" sz="2400" dirty="0" smtClean="0">
                <a:solidFill>
                  <a:schemeClr val="bg1"/>
                </a:solidFill>
              </a:rPr>
              <a:t> shows the richness of our country in architect during </a:t>
            </a:r>
            <a:r>
              <a:rPr lang="en-US" sz="2400" dirty="0" err="1" smtClean="0">
                <a:solidFill>
                  <a:schemeClr val="bg1"/>
                </a:solidFill>
              </a:rPr>
              <a:t>Lichhabi</a:t>
            </a:r>
            <a:r>
              <a:rPr lang="en-US" sz="2400" dirty="0" smtClean="0">
                <a:solidFill>
                  <a:schemeClr val="bg1"/>
                </a:solidFill>
              </a:rPr>
              <a:t> Dynasty, also considered as golden age of Nepal.</a:t>
            </a:r>
          </a:p>
          <a:p>
            <a:pPr>
              <a:buFont typeface="Wingdings" pitchFamily="2" charset="2"/>
              <a:buChar char="Ø"/>
            </a:pPr>
            <a:endParaRPr lang="en-US" dirty="0">
              <a:solidFill>
                <a:schemeClr val="bg1"/>
              </a:solidFill>
            </a:endParaRPr>
          </a:p>
        </p:txBody>
      </p:sp>
      <p:sp>
        <p:nvSpPr>
          <p:cNvPr id="7" name="TextBox 6"/>
          <p:cNvSpPr txBox="1"/>
          <p:nvPr/>
        </p:nvSpPr>
        <p:spPr>
          <a:xfrm>
            <a:off x="4648200" y="3657600"/>
            <a:ext cx="4114800" cy="2308324"/>
          </a:xfrm>
          <a:prstGeom prst="rect">
            <a:avLst/>
          </a:prstGeom>
          <a:noFill/>
        </p:spPr>
        <p:txBody>
          <a:bodyPr wrap="square" rtlCol="0">
            <a:spAutoFit/>
          </a:bodyPr>
          <a:lstStyle/>
          <a:p>
            <a:pPr algn="just"/>
            <a:r>
              <a:rPr lang="en-US" sz="2400" b="1" u="sng" dirty="0" err="1" smtClean="0">
                <a:solidFill>
                  <a:schemeClr val="bg1"/>
                </a:solidFill>
              </a:rPr>
              <a:t>Dakshinkali</a:t>
            </a:r>
            <a:r>
              <a:rPr lang="en-US" sz="2400" b="1" u="sng" dirty="0" smtClean="0">
                <a:solidFill>
                  <a:schemeClr val="bg1"/>
                </a:solidFill>
              </a:rPr>
              <a:t> Temple</a:t>
            </a:r>
          </a:p>
          <a:p>
            <a:pPr algn="just"/>
            <a:r>
              <a:rPr lang="en-US" sz="2400" dirty="0" smtClean="0">
                <a:solidFill>
                  <a:schemeClr val="bg1"/>
                </a:solidFill>
              </a:rPr>
              <a:t>Its another temple of </a:t>
            </a:r>
            <a:r>
              <a:rPr lang="en-US" sz="2400" dirty="0" err="1" smtClean="0">
                <a:solidFill>
                  <a:schemeClr val="bg1"/>
                </a:solidFill>
              </a:rPr>
              <a:t>kathmandu</a:t>
            </a:r>
            <a:r>
              <a:rPr lang="en-US" sz="2400" dirty="0" smtClean="0">
                <a:solidFill>
                  <a:schemeClr val="bg1"/>
                </a:solidFill>
              </a:rPr>
              <a:t> which is dedicated to the fierce Hindu Goddess ‘Kali’ the incarnation of Devi </a:t>
            </a:r>
            <a:r>
              <a:rPr lang="en-US" sz="2400" dirty="0" err="1" smtClean="0">
                <a:solidFill>
                  <a:schemeClr val="bg1"/>
                </a:solidFill>
              </a:rPr>
              <a:t>Parbati</a:t>
            </a:r>
            <a:r>
              <a:rPr lang="en-US" sz="2400" dirty="0" smtClean="0">
                <a:solidFill>
                  <a:schemeClr val="bg1"/>
                </a:solidFill>
              </a:rPr>
              <a:t>.</a:t>
            </a:r>
            <a:endParaRPr lang="en-US" sz="2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anim calcmode="lin" valueType="num">
                                      <p:cBhvr additive="base">
                                        <p:cTn id="2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
                                            <p:txEl>
                                              <p:pRg st="0" end="0"/>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7">
                                            <p:txEl>
                                              <p:pRg st="1" end="1"/>
                                            </p:txEl>
                                          </p:spTgt>
                                        </p:tgtEl>
                                        <p:attrNameLst>
                                          <p:attrName>style.visibility</p:attrName>
                                        </p:attrNameLst>
                                      </p:cBhvr>
                                      <p:to>
                                        <p:strVal val="visible"/>
                                      </p:to>
                                    </p:set>
                                    <p:anim calcmode="lin" valueType="num">
                                      <p:cBhvr additive="base">
                                        <p:cTn id="3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7"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duotone>
              <a:schemeClr val="bg2">
                <a:shade val="3000"/>
                <a:satMod val="110000"/>
              </a:schemeClr>
              <a:schemeClr val="bg2">
                <a:tint val="60000"/>
                <a:satMod val="425000"/>
              </a:schemeClr>
            </a:duotone>
            <a:lum/>
          </a:blip>
          <a:srcRect/>
          <a:stretch>
            <a:fillRect/>
          </a:stretch>
        </a:blipFill>
        <a:effectLst/>
      </p:bgPr>
    </p:bg>
    <p:spTree>
      <p:nvGrpSpPr>
        <p:cNvPr id="1" name=""/>
        <p:cNvGrpSpPr/>
        <p:nvPr/>
      </p:nvGrpSpPr>
      <p:grpSpPr>
        <a:xfrm>
          <a:off x="0" y="0"/>
          <a:ext cx="0" cy="0"/>
          <a:chOff x="0" y="0"/>
          <a:chExt cx="0" cy="0"/>
        </a:xfrm>
      </p:grpSpPr>
      <p:pic>
        <p:nvPicPr>
          <p:cNvPr id="3" name="Picture 2"/>
          <p:cNvPicPr/>
          <p:nvPr/>
        </p:nvPicPr>
        <p:blipFill>
          <a:blip r:embed="rId3">
            <a:extLst>
              <a:ext uri="{28A0092B-C50C-407E-A947-70E740481C1C}">
                <a14:useLocalDpi xmlns:a14="http://schemas.microsoft.com/office/drawing/2010/main" val="0"/>
              </a:ext>
            </a:extLst>
          </a:blip>
          <a:stretch>
            <a:fillRect/>
          </a:stretch>
        </p:blipFill>
        <p:spPr>
          <a:xfrm>
            <a:off x="201474" y="197605"/>
            <a:ext cx="3989526" cy="3155196"/>
          </a:xfrm>
          <a:prstGeom prst="rect">
            <a:avLst/>
          </a:prstGeom>
        </p:spPr>
      </p:pic>
      <p:pic>
        <p:nvPicPr>
          <p:cNvPr id="4" name="Picture 3"/>
          <p:cNvPicPr/>
          <p:nvPr/>
        </p:nvPicPr>
        <p:blipFill>
          <a:blip r:embed="rId4" cstate="print">
            <a:extLst>
              <a:ext uri="{28A0092B-C50C-407E-A947-70E740481C1C}">
                <a14:useLocalDpi xmlns:a14="http://schemas.microsoft.com/office/drawing/2010/main" val="0"/>
              </a:ext>
            </a:extLst>
          </a:blip>
          <a:stretch>
            <a:fillRect/>
          </a:stretch>
        </p:blipFill>
        <p:spPr>
          <a:xfrm>
            <a:off x="242808" y="3733800"/>
            <a:ext cx="3948192" cy="2820432"/>
          </a:xfrm>
          <a:prstGeom prst="rect">
            <a:avLst/>
          </a:prstGeom>
        </p:spPr>
      </p:pic>
      <p:sp>
        <p:nvSpPr>
          <p:cNvPr id="5" name="TextBox 4"/>
          <p:cNvSpPr txBox="1"/>
          <p:nvPr/>
        </p:nvSpPr>
        <p:spPr>
          <a:xfrm>
            <a:off x="4419600" y="609600"/>
            <a:ext cx="4191000" cy="2308324"/>
          </a:xfrm>
          <a:prstGeom prst="rect">
            <a:avLst/>
          </a:prstGeom>
          <a:noFill/>
        </p:spPr>
        <p:txBody>
          <a:bodyPr wrap="square" rtlCol="0">
            <a:spAutoFit/>
          </a:bodyPr>
          <a:lstStyle/>
          <a:p>
            <a:r>
              <a:rPr lang="en-US" sz="2400" b="1" u="sng" dirty="0" err="1" smtClean="0">
                <a:solidFill>
                  <a:schemeClr val="bg1"/>
                </a:solidFill>
              </a:rPr>
              <a:t>Manakamana</a:t>
            </a:r>
            <a:r>
              <a:rPr lang="en-US" sz="2400" b="1" u="sng" dirty="0" smtClean="0">
                <a:solidFill>
                  <a:schemeClr val="bg1"/>
                </a:solidFill>
              </a:rPr>
              <a:t> Temple</a:t>
            </a:r>
          </a:p>
          <a:p>
            <a:pPr algn="just"/>
            <a:r>
              <a:rPr lang="en-US" sz="2400" dirty="0" smtClean="0">
                <a:solidFill>
                  <a:schemeClr val="bg1"/>
                </a:solidFill>
              </a:rPr>
              <a:t>This temple o </a:t>
            </a:r>
            <a:r>
              <a:rPr lang="en-US" sz="2400" dirty="0" err="1" smtClean="0">
                <a:solidFill>
                  <a:schemeClr val="bg1"/>
                </a:solidFill>
              </a:rPr>
              <a:t>Gorkha</a:t>
            </a:r>
            <a:r>
              <a:rPr lang="en-US" sz="2400" dirty="0" smtClean="0">
                <a:solidFill>
                  <a:schemeClr val="bg1"/>
                </a:solidFill>
              </a:rPr>
              <a:t> is situated with its stunning architectural beauty and is famous for the fulfillment of our wishes</a:t>
            </a:r>
            <a:endParaRPr lang="en-US" sz="2400" dirty="0">
              <a:solidFill>
                <a:schemeClr val="bg1"/>
              </a:solidFill>
            </a:endParaRPr>
          </a:p>
        </p:txBody>
      </p:sp>
      <p:sp>
        <p:nvSpPr>
          <p:cNvPr id="7" name="TextBox 6"/>
          <p:cNvSpPr txBox="1"/>
          <p:nvPr/>
        </p:nvSpPr>
        <p:spPr>
          <a:xfrm>
            <a:off x="4724400" y="4038600"/>
            <a:ext cx="4038600" cy="1938992"/>
          </a:xfrm>
          <a:prstGeom prst="rect">
            <a:avLst/>
          </a:prstGeom>
          <a:noFill/>
        </p:spPr>
        <p:txBody>
          <a:bodyPr wrap="square" rtlCol="0">
            <a:spAutoFit/>
          </a:bodyPr>
          <a:lstStyle/>
          <a:p>
            <a:r>
              <a:rPr lang="en-US" sz="2400" b="1" u="sng" dirty="0" err="1" smtClean="0">
                <a:solidFill>
                  <a:schemeClr val="bg1"/>
                </a:solidFill>
              </a:rPr>
              <a:t>Dantakali</a:t>
            </a:r>
            <a:r>
              <a:rPr lang="en-US" sz="2400" b="1" u="sng" dirty="0" smtClean="0">
                <a:solidFill>
                  <a:schemeClr val="bg1"/>
                </a:solidFill>
              </a:rPr>
              <a:t> Temple</a:t>
            </a:r>
          </a:p>
          <a:p>
            <a:pPr algn="just"/>
            <a:r>
              <a:rPr lang="en-US" sz="2400" dirty="0" smtClean="0">
                <a:solidFill>
                  <a:schemeClr val="bg1"/>
                </a:solidFill>
              </a:rPr>
              <a:t>It’s one of the major </a:t>
            </a:r>
            <a:r>
              <a:rPr lang="en-US" sz="2400" dirty="0" err="1" smtClean="0">
                <a:solidFill>
                  <a:schemeClr val="bg1"/>
                </a:solidFill>
              </a:rPr>
              <a:t>Shakti</a:t>
            </a:r>
            <a:r>
              <a:rPr lang="en-US" sz="2400" dirty="0" smtClean="0">
                <a:solidFill>
                  <a:schemeClr val="bg1"/>
                </a:solidFill>
              </a:rPr>
              <a:t> </a:t>
            </a:r>
            <a:r>
              <a:rPr lang="en-US" sz="2400" dirty="0" err="1" smtClean="0">
                <a:solidFill>
                  <a:schemeClr val="bg1"/>
                </a:solidFill>
              </a:rPr>
              <a:t>Peeths</a:t>
            </a:r>
            <a:r>
              <a:rPr lang="en-US" sz="2400" dirty="0" smtClean="0">
                <a:solidFill>
                  <a:schemeClr val="bg1"/>
                </a:solidFill>
              </a:rPr>
              <a:t> that is located in </a:t>
            </a:r>
            <a:r>
              <a:rPr lang="en-US" sz="2400" dirty="0" err="1" smtClean="0">
                <a:solidFill>
                  <a:schemeClr val="bg1"/>
                </a:solidFill>
              </a:rPr>
              <a:t>Dharan</a:t>
            </a:r>
            <a:r>
              <a:rPr lang="en-US" sz="2400" dirty="0" smtClean="0">
                <a:solidFill>
                  <a:schemeClr val="bg1"/>
                </a:solidFill>
              </a:rPr>
              <a:t>, surrounded by the </a:t>
            </a:r>
            <a:r>
              <a:rPr lang="en-US" sz="2400" dirty="0" err="1" smtClean="0">
                <a:solidFill>
                  <a:schemeClr val="bg1"/>
                </a:solidFill>
              </a:rPr>
              <a:t>memerizing</a:t>
            </a:r>
            <a:r>
              <a:rPr lang="en-US" sz="2400" dirty="0" smtClean="0">
                <a:solidFill>
                  <a:schemeClr val="bg1"/>
                </a:solidFill>
              </a:rPr>
              <a:t> </a:t>
            </a:r>
            <a:r>
              <a:rPr lang="en-US" sz="2400" dirty="0" err="1" smtClean="0">
                <a:solidFill>
                  <a:schemeClr val="bg1"/>
                </a:solidFill>
              </a:rPr>
              <a:t>Vijaypur</a:t>
            </a:r>
            <a:r>
              <a:rPr lang="en-US" sz="2400" dirty="0" smtClean="0">
                <a:solidFill>
                  <a:schemeClr val="bg1"/>
                </a:solidFill>
              </a:rPr>
              <a:t> hills.</a:t>
            </a:r>
            <a:endParaRPr lang="en-US" sz="2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anim calcmode="lin" valueType="num">
                                      <p:cBhvr additive="base">
                                        <p:cTn id="2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
                                            <p:txEl>
                                              <p:pRg st="0" end="0"/>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7">
                                            <p:txEl>
                                              <p:pRg st="1" end="1"/>
                                            </p:txEl>
                                          </p:spTgt>
                                        </p:tgtEl>
                                        <p:attrNameLst>
                                          <p:attrName>style.visibility</p:attrName>
                                        </p:attrNameLst>
                                      </p:cBhvr>
                                      <p:to>
                                        <p:strVal val="visible"/>
                                      </p:to>
                                    </p:set>
                                    <p:anim calcmode="lin" valueType="num">
                                      <p:cBhvr additive="base">
                                        <p:cTn id="3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7"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duotone>
              <a:schemeClr val="bg2">
                <a:shade val="3000"/>
                <a:satMod val="110000"/>
              </a:schemeClr>
              <a:schemeClr val="bg2">
                <a:tint val="60000"/>
                <a:satMod val="425000"/>
              </a:schemeClr>
            </a:duotone>
            <a:lum/>
          </a:blip>
          <a:srcRect/>
          <a:stretch>
            <a:fillRect/>
          </a:stretch>
        </a:blipFill>
        <a:effectLst/>
      </p:bgPr>
    </p:bg>
    <p:spTree>
      <p:nvGrpSpPr>
        <p:cNvPr id="1" name=""/>
        <p:cNvGrpSpPr/>
        <p:nvPr/>
      </p:nvGrpSpPr>
      <p:grpSpPr>
        <a:xfrm>
          <a:off x="0" y="0"/>
          <a:ext cx="0" cy="0"/>
          <a:chOff x="0" y="0"/>
          <a:chExt cx="0" cy="0"/>
        </a:xfrm>
      </p:grpSpPr>
      <p:pic>
        <p:nvPicPr>
          <p:cNvPr id="3" name="Picture 2"/>
          <p:cNvPicPr/>
          <p:nvPr/>
        </p:nvPicPr>
        <p:blipFill>
          <a:blip r:embed="rId3" cstate="print">
            <a:extLst>
              <a:ext uri="{28A0092B-C50C-407E-A947-70E740481C1C}">
                <a14:useLocalDpi xmlns:a14="http://schemas.microsoft.com/office/drawing/2010/main" val="0"/>
              </a:ext>
            </a:extLst>
          </a:blip>
          <a:stretch>
            <a:fillRect/>
          </a:stretch>
        </p:blipFill>
        <p:spPr>
          <a:xfrm>
            <a:off x="242808" y="120114"/>
            <a:ext cx="3657600" cy="3352800"/>
          </a:xfrm>
          <a:prstGeom prst="rect">
            <a:avLst/>
          </a:prstGeom>
        </p:spPr>
      </p:pic>
      <p:pic>
        <p:nvPicPr>
          <p:cNvPr id="4" name="Picture 3"/>
          <p:cNvPicPr/>
          <p:nvPr/>
        </p:nvPicPr>
        <p:blipFill>
          <a:blip r:embed="rId4">
            <a:extLst>
              <a:ext uri="{28A0092B-C50C-407E-A947-70E740481C1C}">
                <a14:useLocalDpi xmlns:a14="http://schemas.microsoft.com/office/drawing/2010/main" val="0"/>
              </a:ext>
            </a:extLst>
          </a:blip>
          <a:stretch>
            <a:fillRect/>
          </a:stretch>
        </p:blipFill>
        <p:spPr>
          <a:xfrm>
            <a:off x="272514" y="3614400"/>
            <a:ext cx="3613686" cy="3033078"/>
          </a:xfrm>
          <a:prstGeom prst="rect">
            <a:avLst/>
          </a:prstGeom>
        </p:spPr>
      </p:pic>
      <p:sp>
        <p:nvSpPr>
          <p:cNvPr id="5" name="TextBox 4"/>
          <p:cNvSpPr txBox="1"/>
          <p:nvPr/>
        </p:nvSpPr>
        <p:spPr>
          <a:xfrm>
            <a:off x="4191000" y="152400"/>
            <a:ext cx="4267200" cy="2677656"/>
          </a:xfrm>
          <a:prstGeom prst="rect">
            <a:avLst/>
          </a:prstGeom>
          <a:noFill/>
        </p:spPr>
        <p:txBody>
          <a:bodyPr wrap="square" rtlCol="0">
            <a:spAutoFit/>
          </a:bodyPr>
          <a:lstStyle/>
          <a:p>
            <a:r>
              <a:rPr lang="en-US" sz="2400" b="1" u="sng" dirty="0" err="1" smtClean="0">
                <a:solidFill>
                  <a:schemeClr val="bg1"/>
                </a:solidFill>
              </a:rPr>
              <a:t>Budhanilkantha</a:t>
            </a:r>
            <a:r>
              <a:rPr lang="en-US" sz="2400" b="1" u="sng" dirty="0" smtClean="0">
                <a:solidFill>
                  <a:schemeClr val="bg1"/>
                </a:solidFill>
              </a:rPr>
              <a:t> Temple</a:t>
            </a:r>
          </a:p>
          <a:p>
            <a:pPr algn="just"/>
            <a:r>
              <a:rPr lang="en-US" sz="2400" dirty="0" smtClean="0">
                <a:solidFill>
                  <a:schemeClr val="bg1"/>
                </a:solidFill>
              </a:rPr>
              <a:t>This temple located in </a:t>
            </a:r>
            <a:r>
              <a:rPr lang="en-US" sz="2400" dirty="0" err="1" smtClean="0">
                <a:solidFill>
                  <a:schemeClr val="bg1"/>
                </a:solidFill>
              </a:rPr>
              <a:t>Shivapuri</a:t>
            </a:r>
            <a:r>
              <a:rPr lang="en-US" sz="2400" dirty="0" smtClean="0">
                <a:solidFill>
                  <a:schemeClr val="bg1"/>
                </a:solidFill>
              </a:rPr>
              <a:t> hill holds a high religious significance even across the Southern Asia. The biggest stone sculpture of lord Vishnu is very attractive.</a:t>
            </a:r>
            <a:endParaRPr lang="en-US" sz="2400" dirty="0">
              <a:solidFill>
                <a:schemeClr val="bg1"/>
              </a:solidFill>
            </a:endParaRPr>
          </a:p>
        </p:txBody>
      </p:sp>
      <p:sp>
        <p:nvSpPr>
          <p:cNvPr id="6" name="TextBox 5"/>
          <p:cNvSpPr txBox="1"/>
          <p:nvPr/>
        </p:nvSpPr>
        <p:spPr>
          <a:xfrm>
            <a:off x="4267200" y="3962400"/>
            <a:ext cx="4419600" cy="1938992"/>
          </a:xfrm>
          <a:prstGeom prst="rect">
            <a:avLst/>
          </a:prstGeom>
          <a:noFill/>
        </p:spPr>
        <p:txBody>
          <a:bodyPr wrap="square" rtlCol="0">
            <a:spAutoFit/>
          </a:bodyPr>
          <a:lstStyle/>
          <a:p>
            <a:r>
              <a:rPr lang="en-US" sz="2400" b="1" u="sng" dirty="0" err="1" smtClean="0">
                <a:solidFill>
                  <a:schemeClr val="bg1"/>
                </a:solidFill>
              </a:rPr>
              <a:t>Bindabasini</a:t>
            </a:r>
            <a:r>
              <a:rPr lang="en-US" sz="2400" b="1" u="sng" dirty="0" smtClean="0">
                <a:solidFill>
                  <a:schemeClr val="bg1"/>
                </a:solidFill>
              </a:rPr>
              <a:t> Temple</a:t>
            </a:r>
          </a:p>
          <a:p>
            <a:pPr algn="just"/>
            <a:r>
              <a:rPr lang="en-US" sz="2400" dirty="0" smtClean="0">
                <a:solidFill>
                  <a:schemeClr val="bg1"/>
                </a:solidFill>
              </a:rPr>
              <a:t>This temple of </a:t>
            </a:r>
            <a:r>
              <a:rPr lang="en-US" sz="2400" dirty="0" err="1" smtClean="0">
                <a:solidFill>
                  <a:schemeClr val="bg1"/>
                </a:solidFill>
              </a:rPr>
              <a:t>Pokhara</a:t>
            </a:r>
            <a:r>
              <a:rPr lang="en-US" sz="2400" dirty="0" smtClean="0">
                <a:solidFill>
                  <a:schemeClr val="bg1"/>
                </a:solidFill>
              </a:rPr>
              <a:t> attracts tourists by its lush greenery with gorgeous panorama and breathtaking views.</a:t>
            </a:r>
            <a:endParaRPr lang="en-US" sz="2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anim calcmode="lin" valueType="num">
                                      <p:cBhvr additive="base">
                                        <p:cTn id="2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0" end="0"/>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6">
                                            <p:txEl>
                                              <p:pRg st="1" end="1"/>
                                            </p:txEl>
                                          </p:spTgt>
                                        </p:tgtEl>
                                        <p:attrNameLst>
                                          <p:attrName>style.visibility</p:attrName>
                                        </p:attrNameLst>
                                      </p:cBhvr>
                                      <p:to>
                                        <p:strVal val="visible"/>
                                      </p:to>
                                    </p:set>
                                    <p:anim calcmode="lin" valueType="num">
                                      <p:cBhvr additive="base">
                                        <p:cTn id="3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duotone>
              <a:schemeClr val="bg2">
                <a:shade val="3000"/>
                <a:satMod val="110000"/>
              </a:schemeClr>
              <a:schemeClr val="bg2">
                <a:tint val="60000"/>
                <a:satMod val="425000"/>
              </a:schemeClr>
            </a:duotone>
            <a:lum/>
          </a:blip>
          <a:srcRect/>
          <a:stretch>
            <a:fillRect/>
          </a:stretch>
        </a:blipFill>
        <a:effectLst/>
      </p:bgPr>
    </p:bg>
    <p:spTree>
      <p:nvGrpSpPr>
        <p:cNvPr id="1" name=""/>
        <p:cNvGrpSpPr/>
        <p:nvPr/>
      </p:nvGrpSpPr>
      <p:grpSpPr>
        <a:xfrm>
          <a:off x="0" y="0"/>
          <a:ext cx="0" cy="0"/>
          <a:chOff x="0" y="0"/>
          <a:chExt cx="0" cy="0"/>
        </a:xfrm>
      </p:grpSpPr>
      <p:pic>
        <p:nvPicPr>
          <p:cNvPr id="3" name="Picture 2"/>
          <p:cNvPicPr/>
          <p:nvPr/>
        </p:nvPicPr>
        <p:blipFill>
          <a:blip r:embed="rId3" cstate="print">
            <a:extLst>
              <a:ext uri="{28A0092B-C50C-407E-A947-70E740481C1C}">
                <a14:useLocalDpi xmlns:a14="http://schemas.microsoft.com/office/drawing/2010/main" val="0"/>
              </a:ext>
            </a:extLst>
          </a:blip>
          <a:stretch>
            <a:fillRect/>
          </a:stretch>
        </p:blipFill>
        <p:spPr>
          <a:xfrm>
            <a:off x="273804" y="228600"/>
            <a:ext cx="3463925" cy="3094575"/>
          </a:xfrm>
          <a:prstGeom prst="rect">
            <a:avLst/>
          </a:prstGeom>
        </p:spPr>
      </p:pic>
      <p:pic>
        <p:nvPicPr>
          <p:cNvPr id="4" name="Picture 3"/>
          <p:cNvPicPr/>
          <p:nvPr/>
        </p:nvPicPr>
        <p:blipFill>
          <a:blip r:embed="rId4">
            <a:extLst>
              <a:ext uri="{28A0092B-C50C-407E-A947-70E740481C1C}">
                <a14:useLocalDpi xmlns:a14="http://schemas.microsoft.com/office/drawing/2010/main" val="0"/>
              </a:ext>
            </a:extLst>
          </a:blip>
          <a:stretch>
            <a:fillRect/>
          </a:stretch>
        </p:blipFill>
        <p:spPr>
          <a:xfrm>
            <a:off x="259596" y="3451602"/>
            <a:ext cx="3474204" cy="3177798"/>
          </a:xfrm>
          <a:prstGeom prst="rect">
            <a:avLst/>
          </a:prstGeom>
        </p:spPr>
      </p:pic>
      <p:sp>
        <p:nvSpPr>
          <p:cNvPr id="5" name="TextBox 4"/>
          <p:cNvSpPr txBox="1"/>
          <p:nvPr/>
        </p:nvSpPr>
        <p:spPr>
          <a:xfrm>
            <a:off x="4343400" y="533400"/>
            <a:ext cx="4419600" cy="2308324"/>
          </a:xfrm>
          <a:prstGeom prst="rect">
            <a:avLst/>
          </a:prstGeom>
          <a:noFill/>
        </p:spPr>
        <p:txBody>
          <a:bodyPr wrap="square" rtlCol="0">
            <a:spAutoFit/>
          </a:bodyPr>
          <a:lstStyle/>
          <a:p>
            <a:r>
              <a:rPr lang="en-US" sz="2400" b="1" u="sng" dirty="0" err="1" smtClean="0">
                <a:solidFill>
                  <a:schemeClr val="bg1"/>
                </a:solidFill>
              </a:rPr>
              <a:t>Swayambhunath</a:t>
            </a:r>
            <a:r>
              <a:rPr lang="en-US" sz="2400" b="1" u="sng" dirty="0" smtClean="0">
                <a:solidFill>
                  <a:schemeClr val="bg1"/>
                </a:solidFill>
              </a:rPr>
              <a:t> </a:t>
            </a:r>
            <a:r>
              <a:rPr lang="en-US" sz="2400" b="1" u="sng" dirty="0" err="1" smtClean="0">
                <a:solidFill>
                  <a:schemeClr val="bg1"/>
                </a:solidFill>
              </a:rPr>
              <a:t>Stupa</a:t>
            </a:r>
            <a:endParaRPr lang="en-US" sz="2400" b="1" u="sng" dirty="0" smtClean="0">
              <a:solidFill>
                <a:schemeClr val="bg1"/>
              </a:solidFill>
            </a:endParaRPr>
          </a:p>
          <a:p>
            <a:pPr algn="just"/>
            <a:r>
              <a:rPr lang="en-US" sz="2400" dirty="0" smtClean="0">
                <a:solidFill>
                  <a:schemeClr val="bg1"/>
                </a:solidFill>
              </a:rPr>
              <a:t>This </a:t>
            </a:r>
            <a:r>
              <a:rPr lang="en-US" sz="2400" dirty="0" err="1" smtClean="0">
                <a:solidFill>
                  <a:schemeClr val="bg1"/>
                </a:solidFill>
              </a:rPr>
              <a:t>Stupa</a:t>
            </a:r>
            <a:r>
              <a:rPr lang="en-US" sz="2400" dirty="0" smtClean="0">
                <a:solidFill>
                  <a:schemeClr val="bg1"/>
                </a:solidFill>
              </a:rPr>
              <a:t> is an architectural marvel in the shape of a white dome that signifies our earth. It is one of the oldest and the holiest Buddhist </a:t>
            </a:r>
            <a:r>
              <a:rPr lang="en-US" sz="2400" dirty="0" err="1" smtClean="0">
                <a:solidFill>
                  <a:schemeClr val="bg1"/>
                </a:solidFill>
              </a:rPr>
              <a:t>Stupas</a:t>
            </a:r>
            <a:r>
              <a:rPr lang="en-US" sz="2400" dirty="0" smtClean="0">
                <a:solidFill>
                  <a:schemeClr val="bg1"/>
                </a:solidFill>
              </a:rPr>
              <a:t>.</a:t>
            </a:r>
            <a:endParaRPr lang="en-US" sz="2400" dirty="0">
              <a:solidFill>
                <a:schemeClr val="bg1"/>
              </a:solidFill>
            </a:endParaRPr>
          </a:p>
        </p:txBody>
      </p:sp>
      <p:sp>
        <p:nvSpPr>
          <p:cNvPr id="6" name="TextBox 5"/>
          <p:cNvSpPr txBox="1"/>
          <p:nvPr/>
        </p:nvSpPr>
        <p:spPr>
          <a:xfrm>
            <a:off x="4343400" y="3886200"/>
            <a:ext cx="4419600" cy="2308324"/>
          </a:xfrm>
          <a:prstGeom prst="rect">
            <a:avLst/>
          </a:prstGeom>
          <a:noFill/>
        </p:spPr>
        <p:txBody>
          <a:bodyPr wrap="square" rtlCol="0">
            <a:spAutoFit/>
          </a:bodyPr>
          <a:lstStyle/>
          <a:p>
            <a:r>
              <a:rPr lang="en-US" sz="2400" b="1" u="sng" dirty="0" err="1" smtClean="0">
                <a:solidFill>
                  <a:schemeClr val="bg1"/>
                </a:solidFill>
              </a:rPr>
              <a:t>Muktinath</a:t>
            </a:r>
            <a:r>
              <a:rPr lang="en-US" sz="2400" b="1" u="sng" dirty="0" smtClean="0">
                <a:solidFill>
                  <a:schemeClr val="bg1"/>
                </a:solidFill>
              </a:rPr>
              <a:t> temple</a:t>
            </a:r>
          </a:p>
          <a:p>
            <a:pPr algn="just"/>
            <a:r>
              <a:rPr lang="en-US" sz="2400" dirty="0" smtClean="0">
                <a:solidFill>
                  <a:schemeClr val="bg1"/>
                </a:solidFill>
              </a:rPr>
              <a:t>Situated on the lap of the snow, this temple of </a:t>
            </a:r>
            <a:r>
              <a:rPr lang="en-US" sz="2400" dirty="0" err="1" smtClean="0">
                <a:solidFill>
                  <a:schemeClr val="bg1"/>
                </a:solidFill>
              </a:rPr>
              <a:t>Jomsom</a:t>
            </a:r>
            <a:r>
              <a:rPr lang="en-US" sz="2400" dirty="0" smtClean="0">
                <a:solidFill>
                  <a:schemeClr val="bg1"/>
                </a:solidFill>
              </a:rPr>
              <a:t> is the best place to learn about Tibetan culture and tradition of Nepal.</a:t>
            </a:r>
            <a:endParaRPr lang="en-US" sz="2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anim calcmode="lin" valueType="num">
                                      <p:cBhvr additive="base">
                                        <p:cTn id="2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0" end="0"/>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6">
                                            <p:txEl>
                                              <p:pRg st="1" end="1"/>
                                            </p:txEl>
                                          </p:spTgt>
                                        </p:tgtEl>
                                        <p:attrNameLst>
                                          <p:attrName>style.visibility</p:attrName>
                                        </p:attrNameLst>
                                      </p:cBhvr>
                                      <p:to>
                                        <p:strVal val="visible"/>
                                      </p:to>
                                    </p:set>
                                    <p:anim calcmode="lin" valueType="num">
                                      <p:cBhvr additive="base">
                                        <p:cTn id="3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build="allAtOnce"/>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299</TotalTime>
  <Words>1060</Words>
  <Application>Microsoft Office PowerPoint</Application>
  <PresentationFormat>On-screen Show (4:3)</PresentationFormat>
  <Paragraphs>70</Paragraphs>
  <Slides>17</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17</vt:i4>
      </vt:variant>
    </vt:vector>
  </HeadingPairs>
  <TitlesOfParts>
    <vt:vector size="29" baseType="lpstr">
      <vt:lpstr>Arial</vt:lpstr>
      <vt:lpstr>Arial Black</vt:lpstr>
      <vt:lpstr>Arial Narrow</vt:lpstr>
      <vt:lpstr>Book Antiqua</vt:lpstr>
      <vt:lpstr>Calibri</vt:lpstr>
      <vt:lpstr>Lucida Sans</vt:lpstr>
      <vt:lpstr>Times New Roman</vt:lpstr>
      <vt:lpstr>Wingdings</vt:lpstr>
      <vt:lpstr>Wingdings 2</vt:lpstr>
      <vt:lpstr>Wingdings 3</vt:lpstr>
      <vt:lpstr>Office Theme</vt:lpstr>
      <vt:lpstr>Apex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Theme: Responsible Tourism</dc:title>
  <dc:creator>user</dc:creator>
  <cp:lastModifiedBy>Microsoft account</cp:lastModifiedBy>
  <cp:revision>25</cp:revision>
  <dcterms:created xsi:type="dcterms:W3CDTF">2022-09-14T04:32:44Z</dcterms:created>
  <dcterms:modified xsi:type="dcterms:W3CDTF">2023-02-06T17:29:21Z</dcterms:modified>
</cp:coreProperties>
</file>