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3" r:id="rId1"/>
  </p:sldMasterIdLst>
  <p:notesMasterIdLst>
    <p:notesMasterId r:id="rId21"/>
  </p:notesMasterIdLst>
  <p:sldIdLst>
    <p:sldId id="268" r:id="rId2"/>
    <p:sldId id="274" r:id="rId3"/>
    <p:sldId id="269" r:id="rId4"/>
    <p:sldId id="270" r:id="rId5"/>
    <p:sldId id="271" r:id="rId6"/>
    <p:sldId id="256" r:id="rId7"/>
    <p:sldId id="257" r:id="rId8"/>
    <p:sldId id="258" r:id="rId9"/>
    <p:sldId id="259" r:id="rId10"/>
    <p:sldId id="260" r:id="rId11"/>
    <p:sldId id="261" r:id="rId12"/>
    <p:sldId id="262" r:id="rId13"/>
    <p:sldId id="263" r:id="rId14"/>
    <p:sldId id="264" r:id="rId15"/>
    <p:sldId id="266" r:id="rId16"/>
    <p:sldId id="267" r:id="rId17"/>
    <p:sldId id="272" r:id="rId18"/>
    <p:sldId id="273" r:id="rId19"/>
    <p:sldId id="265" r:id="rId2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660"/>
  </p:normalViewPr>
  <p:slideViewPr>
    <p:cSldViewPr>
      <p:cViewPr varScale="1">
        <p:scale>
          <a:sx n="67" d="100"/>
          <a:sy n="67" d="100"/>
        </p:scale>
        <p:origin x="1416" y="6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FFE30B-0878-4B40-AD35-8F8A31644D60}" type="datetimeFigureOut">
              <a:rPr lang="en-GB" smtClean="0"/>
              <a:pPr/>
              <a:t>06/02/2023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C03BF9-22CD-4C10-B2B2-C00C9D785BCF}" type="slidenum">
              <a:rPr lang="en-GB" smtClean="0"/>
              <a:pPr/>
              <a:t>‹#›</a:t>
            </a:fld>
            <a:endParaRPr lang="en-GB"/>
          </a:p>
        </p:txBody>
      </p:sp>
    </p:spTree>
    <p:extLst>
      <p:ext uri="{BB962C8B-B14F-4D97-AF65-F5344CB8AC3E}">
        <p14:creationId xmlns:p14="http://schemas.microsoft.com/office/powerpoint/2010/main" val="30004920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2CC03BF9-22CD-4C10-B2B2-C00C9D785BCF}" type="slidenum">
              <a:rPr lang="en-GB" smtClean="0"/>
              <a:pPr/>
              <a:t>15</a:t>
            </a:fld>
            <a:endParaRPr lang="en-GB"/>
          </a:p>
        </p:txBody>
      </p:sp>
    </p:spTree>
    <p:extLst>
      <p:ext uri="{BB962C8B-B14F-4D97-AF65-F5344CB8AC3E}">
        <p14:creationId xmlns:p14="http://schemas.microsoft.com/office/powerpoint/2010/main" val="11348342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59198513-EAC5-478F-B7FF-B6C2FCC6EE76}" type="datetimeFigureOut">
              <a:rPr lang="en-US" smtClean="0"/>
              <a:pPr/>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FBD-C0EA-4D5D-AEF0-88114C0AF020}" type="slidenum">
              <a:rPr lang="en-US" smtClean="0"/>
              <a:pPr/>
              <a:t>‹#›</a:t>
            </a:fld>
            <a:endParaRPr lang="en-US"/>
          </a:p>
        </p:txBody>
      </p:sp>
    </p:spTree>
    <p:extLst>
      <p:ext uri="{BB962C8B-B14F-4D97-AF65-F5344CB8AC3E}">
        <p14:creationId xmlns:p14="http://schemas.microsoft.com/office/powerpoint/2010/main" val="853489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198513-EAC5-478F-B7FF-B6C2FCC6EE76}" type="datetimeFigureOut">
              <a:rPr lang="en-US" smtClean="0"/>
              <a:pPr/>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D9FBD-C0EA-4D5D-AEF0-88114C0AF020}" type="slidenum">
              <a:rPr lang="en-US" smtClean="0"/>
              <a:pPr/>
              <a:t>‹#›</a:t>
            </a:fld>
            <a:endParaRPr lang="en-US"/>
          </a:p>
        </p:txBody>
      </p:sp>
    </p:spTree>
    <p:extLst>
      <p:ext uri="{BB962C8B-B14F-4D97-AF65-F5344CB8AC3E}">
        <p14:creationId xmlns:p14="http://schemas.microsoft.com/office/powerpoint/2010/main" val="35929561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9198513-EAC5-478F-B7FF-B6C2FCC6EE76}" type="datetimeFigureOut">
              <a:rPr lang="en-US" smtClean="0"/>
              <a:pPr/>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FBD-C0EA-4D5D-AEF0-88114C0AF020}" type="slidenum">
              <a:rPr lang="en-US" smtClean="0"/>
              <a:pPr/>
              <a:t>‹#›</a:t>
            </a:fld>
            <a:endParaRPr lang="en-US"/>
          </a:p>
        </p:txBody>
      </p:sp>
    </p:spTree>
    <p:extLst>
      <p:ext uri="{BB962C8B-B14F-4D97-AF65-F5344CB8AC3E}">
        <p14:creationId xmlns:p14="http://schemas.microsoft.com/office/powerpoint/2010/main" val="35797512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59198513-EAC5-478F-B7FF-B6C2FCC6EE76}" type="datetimeFigureOut">
              <a:rPr lang="en-US" smtClean="0"/>
              <a:pPr/>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FBD-C0EA-4D5D-AEF0-88114C0AF020}" type="slidenum">
              <a:rPr lang="en-US" smtClean="0"/>
              <a:pPr/>
              <a:t>‹#›</a:t>
            </a:fld>
            <a:endParaRPr lang="en-US"/>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val="269572372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198513-EAC5-478F-B7FF-B6C2FCC6EE76}" type="datetimeFigureOut">
              <a:rPr lang="en-US" smtClean="0"/>
              <a:pPr/>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FBD-C0EA-4D5D-AEF0-88114C0AF020}" type="slidenum">
              <a:rPr lang="en-US" smtClean="0"/>
              <a:pPr/>
              <a:t>‹#›</a:t>
            </a:fld>
            <a:endParaRPr lang="en-US"/>
          </a:p>
        </p:txBody>
      </p:sp>
    </p:spTree>
    <p:extLst>
      <p:ext uri="{BB962C8B-B14F-4D97-AF65-F5344CB8AC3E}">
        <p14:creationId xmlns:p14="http://schemas.microsoft.com/office/powerpoint/2010/main" val="31934760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9198513-EAC5-478F-B7FF-B6C2FCC6EE76}" type="datetimeFigureOut">
              <a:rPr lang="en-US" smtClean="0"/>
              <a:pPr/>
              <a:t>2/6/2023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FBD-C0EA-4D5D-AEF0-88114C0AF020}" type="slidenum">
              <a:rPr lang="en-US" smtClean="0"/>
              <a:pPr/>
              <a:t>‹#›</a:t>
            </a:fld>
            <a:endParaRPr lang="en-US"/>
          </a:p>
        </p:txBody>
      </p:sp>
    </p:spTree>
    <p:extLst>
      <p:ext uri="{BB962C8B-B14F-4D97-AF65-F5344CB8AC3E}">
        <p14:creationId xmlns:p14="http://schemas.microsoft.com/office/powerpoint/2010/main" val="12389119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59198513-EAC5-478F-B7FF-B6C2FCC6EE76}" type="datetimeFigureOut">
              <a:rPr lang="en-US" smtClean="0"/>
              <a:pPr/>
              <a:t>2/6/2023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FBD-C0EA-4D5D-AEF0-88114C0AF020}" type="slidenum">
              <a:rPr lang="en-US" smtClean="0"/>
              <a:pPr/>
              <a:t>‹#›</a:t>
            </a:fld>
            <a:endParaRPr lang="en-US"/>
          </a:p>
        </p:txBody>
      </p:sp>
    </p:spTree>
    <p:extLst>
      <p:ext uri="{BB962C8B-B14F-4D97-AF65-F5344CB8AC3E}">
        <p14:creationId xmlns:p14="http://schemas.microsoft.com/office/powerpoint/2010/main" val="33402686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98513-EAC5-478F-B7FF-B6C2FCC6EE76}" type="datetimeFigureOut">
              <a:rPr lang="en-US" smtClean="0"/>
              <a:pPr/>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FBD-C0EA-4D5D-AEF0-88114C0AF020}" type="slidenum">
              <a:rPr lang="en-US" smtClean="0"/>
              <a:pPr/>
              <a:t>‹#›</a:t>
            </a:fld>
            <a:endParaRPr lang="en-US"/>
          </a:p>
        </p:txBody>
      </p:sp>
    </p:spTree>
    <p:extLst>
      <p:ext uri="{BB962C8B-B14F-4D97-AF65-F5344CB8AC3E}">
        <p14:creationId xmlns:p14="http://schemas.microsoft.com/office/powerpoint/2010/main" val="3072919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9198513-EAC5-478F-B7FF-B6C2FCC6EE76}" type="datetimeFigureOut">
              <a:rPr lang="en-US" smtClean="0"/>
              <a:pPr/>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FBD-C0EA-4D5D-AEF0-88114C0AF020}" type="slidenum">
              <a:rPr lang="en-US" smtClean="0"/>
              <a:pPr/>
              <a:t>‹#›</a:t>
            </a:fld>
            <a:endParaRPr lang="en-US"/>
          </a:p>
        </p:txBody>
      </p:sp>
    </p:spTree>
    <p:extLst>
      <p:ext uri="{BB962C8B-B14F-4D97-AF65-F5344CB8AC3E}">
        <p14:creationId xmlns:p14="http://schemas.microsoft.com/office/powerpoint/2010/main" val="3892310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59198513-EAC5-478F-B7FF-B6C2FCC6EE76}" type="datetimeFigureOut">
              <a:rPr lang="en-US" smtClean="0"/>
              <a:pPr/>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FBD-C0EA-4D5D-AEF0-88114C0AF020}" type="slidenum">
              <a:rPr lang="en-US" smtClean="0"/>
              <a:pPr/>
              <a:t>‹#›</a:t>
            </a:fld>
            <a:endParaRPr lang="en-US"/>
          </a:p>
        </p:txBody>
      </p:sp>
    </p:spTree>
    <p:extLst>
      <p:ext uri="{BB962C8B-B14F-4D97-AF65-F5344CB8AC3E}">
        <p14:creationId xmlns:p14="http://schemas.microsoft.com/office/powerpoint/2010/main" val="13759286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9198513-EAC5-478F-B7FF-B6C2FCC6EE76}" type="datetimeFigureOut">
              <a:rPr lang="en-US" smtClean="0"/>
              <a:pPr/>
              <a:t>2/6/2023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3CD9FBD-C0EA-4D5D-AEF0-88114C0AF020}" type="slidenum">
              <a:rPr lang="en-US" smtClean="0"/>
              <a:pPr/>
              <a:t>‹#›</a:t>
            </a:fld>
            <a:endParaRPr lang="en-US"/>
          </a:p>
        </p:txBody>
      </p:sp>
    </p:spTree>
    <p:extLst>
      <p:ext uri="{BB962C8B-B14F-4D97-AF65-F5344CB8AC3E}">
        <p14:creationId xmlns:p14="http://schemas.microsoft.com/office/powerpoint/2010/main" val="35354350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59198513-EAC5-478F-B7FF-B6C2FCC6EE76}" type="datetimeFigureOut">
              <a:rPr lang="en-US" smtClean="0"/>
              <a:pPr/>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D9FBD-C0EA-4D5D-AEF0-88114C0AF020}" type="slidenum">
              <a:rPr lang="en-US" smtClean="0"/>
              <a:pPr/>
              <a:t>‹#›</a:t>
            </a:fld>
            <a:endParaRPr lang="en-US"/>
          </a:p>
        </p:txBody>
      </p:sp>
    </p:spTree>
    <p:extLst>
      <p:ext uri="{BB962C8B-B14F-4D97-AF65-F5344CB8AC3E}">
        <p14:creationId xmlns:p14="http://schemas.microsoft.com/office/powerpoint/2010/main" val="24159302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59198513-EAC5-478F-B7FF-B6C2FCC6EE76}" type="datetimeFigureOut">
              <a:rPr lang="en-US" smtClean="0"/>
              <a:pPr/>
              <a:t>2/6/2023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3CD9FBD-C0EA-4D5D-AEF0-88114C0AF020}" type="slidenum">
              <a:rPr lang="en-US" smtClean="0"/>
              <a:pPr/>
              <a:t>‹#›</a:t>
            </a:fld>
            <a:endParaRPr lang="en-US"/>
          </a:p>
        </p:txBody>
      </p:sp>
    </p:spTree>
    <p:extLst>
      <p:ext uri="{BB962C8B-B14F-4D97-AF65-F5344CB8AC3E}">
        <p14:creationId xmlns:p14="http://schemas.microsoft.com/office/powerpoint/2010/main" val="1839851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59198513-EAC5-478F-B7FF-B6C2FCC6EE76}" type="datetimeFigureOut">
              <a:rPr lang="en-US" smtClean="0"/>
              <a:pPr/>
              <a:t>2/6/2023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93CD9FBD-C0EA-4D5D-AEF0-88114C0AF020}" type="slidenum">
              <a:rPr lang="en-US" smtClean="0"/>
              <a:pPr/>
              <a:t>‹#›</a:t>
            </a:fld>
            <a:endParaRPr lang="en-US"/>
          </a:p>
        </p:txBody>
      </p:sp>
    </p:spTree>
    <p:extLst>
      <p:ext uri="{BB962C8B-B14F-4D97-AF65-F5344CB8AC3E}">
        <p14:creationId xmlns:p14="http://schemas.microsoft.com/office/powerpoint/2010/main" val="3183096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59198513-EAC5-478F-B7FF-B6C2FCC6EE76}" type="datetimeFigureOut">
              <a:rPr lang="en-US" smtClean="0"/>
              <a:pPr/>
              <a:t>2/6/2023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93CD9FBD-C0EA-4D5D-AEF0-88114C0AF020}" type="slidenum">
              <a:rPr lang="en-US" smtClean="0"/>
              <a:pPr/>
              <a:t>‹#›</a:t>
            </a:fld>
            <a:endParaRPr lang="en-US"/>
          </a:p>
        </p:txBody>
      </p:sp>
    </p:spTree>
    <p:extLst>
      <p:ext uri="{BB962C8B-B14F-4D97-AF65-F5344CB8AC3E}">
        <p14:creationId xmlns:p14="http://schemas.microsoft.com/office/powerpoint/2010/main" val="3818041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59198513-EAC5-478F-B7FF-B6C2FCC6EE76}" type="datetimeFigureOut">
              <a:rPr lang="en-US" smtClean="0"/>
              <a:pPr/>
              <a:t>2/6/2023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93CD9FBD-C0EA-4D5D-AEF0-88114C0AF020}" type="slidenum">
              <a:rPr lang="en-US" smtClean="0"/>
              <a:pPr/>
              <a:t>‹#›</a:t>
            </a:fld>
            <a:endParaRPr lang="en-US"/>
          </a:p>
        </p:txBody>
      </p:sp>
    </p:spTree>
    <p:extLst>
      <p:ext uri="{BB962C8B-B14F-4D97-AF65-F5344CB8AC3E}">
        <p14:creationId xmlns:p14="http://schemas.microsoft.com/office/powerpoint/2010/main" val="280232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9198513-EAC5-478F-B7FF-B6C2FCC6EE76}" type="datetimeFigureOut">
              <a:rPr lang="en-US" smtClean="0"/>
              <a:pPr/>
              <a:t>2/6/2023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3CD9FBD-C0EA-4D5D-AEF0-88114C0AF020}" type="slidenum">
              <a:rPr lang="en-US" smtClean="0"/>
              <a:pPr/>
              <a:t>‹#›</a:t>
            </a:fld>
            <a:endParaRPr lang="en-US"/>
          </a:p>
        </p:txBody>
      </p:sp>
    </p:spTree>
    <p:extLst>
      <p:ext uri="{BB962C8B-B14F-4D97-AF65-F5344CB8AC3E}">
        <p14:creationId xmlns:p14="http://schemas.microsoft.com/office/powerpoint/2010/main" val="31649004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59198513-EAC5-478F-B7FF-B6C2FCC6EE76}" type="datetimeFigureOut">
              <a:rPr lang="en-US" smtClean="0"/>
              <a:pPr/>
              <a:t>2/6/2023</a:t>
            </a:fld>
            <a:endParaRPr lang="en-US"/>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fld id="{93CD9FBD-C0EA-4D5D-AEF0-88114C0AF020}" type="slidenum">
              <a:rPr lang="en-US" smtClean="0"/>
              <a:pPr/>
              <a:t>‹#›</a:t>
            </a:fld>
            <a:endParaRPr lang="en-US"/>
          </a:p>
        </p:txBody>
      </p:sp>
    </p:spTree>
    <p:extLst>
      <p:ext uri="{BB962C8B-B14F-4D97-AF65-F5344CB8AC3E}">
        <p14:creationId xmlns:p14="http://schemas.microsoft.com/office/powerpoint/2010/main" val="3962944118"/>
      </p:ext>
    </p:extLst>
  </p:cSld>
  <p:clrMap bg1="dk1" tx1="lt1" bg2="dk2" tx2="lt2" accent1="accent1" accent2="accent2" accent3="accent3" accent4="accent4" accent5="accent5" accent6="accent6" hlink="hlink" folHlink="folHlink"/>
  <p:sldLayoutIdLst>
    <p:sldLayoutId id="2147483924" r:id="rId1"/>
    <p:sldLayoutId id="2147483925" r:id="rId2"/>
    <p:sldLayoutId id="2147483926" r:id="rId3"/>
    <p:sldLayoutId id="2147483927" r:id="rId4"/>
    <p:sldLayoutId id="2147483928" r:id="rId5"/>
    <p:sldLayoutId id="2147483929" r:id="rId6"/>
    <p:sldLayoutId id="2147483930" r:id="rId7"/>
    <p:sldLayoutId id="2147483931" r:id="rId8"/>
    <p:sldLayoutId id="2147483932" r:id="rId9"/>
    <p:sldLayoutId id="2147483933" r:id="rId10"/>
    <p:sldLayoutId id="2147483934" r:id="rId11"/>
    <p:sldLayoutId id="2147483935" r:id="rId12"/>
    <p:sldLayoutId id="2147483936" r:id="rId13"/>
    <p:sldLayoutId id="2147483937" r:id="rId14"/>
    <p:sldLayoutId id="2147483938" r:id="rId15"/>
    <p:sldLayoutId id="2147483939" r:id="rId16"/>
    <p:sldLayoutId id="2147483940"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E7227724-D01F-1D60-B9CC-458809AA6B00}"/>
              </a:ext>
            </a:extLst>
          </p:cNvPr>
          <p:cNvSpPr>
            <a:spLocks noGrp="1"/>
          </p:cNvSpPr>
          <p:nvPr>
            <p:ph type="ctrTitle"/>
          </p:nvPr>
        </p:nvSpPr>
        <p:spPr>
          <a:xfrm>
            <a:off x="1128192" y="4495800"/>
            <a:ext cx="6644208" cy="3109664"/>
          </a:xfrm>
        </p:spPr>
        <p:txBody>
          <a:bodyPr/>
          <a:lstStyle/>
          <a:p>
            <a:pPr algn="ctr">
              <a:lnSpc>
                <a:spcPct val="115000"/>
              </a:lnSpc>
              <a:spcAft>
                <a:spcPts val="1000"/>
              </a:spcAft>
            </a:pPr>
            <a:r>
              <a:rPr lang="en-US" sz="4000" b="1" dirty="0">
                <a:effectLst/>
                <a:latin typeface="Calibri" panose="020F0502020204030204" pitchFamily="34" charset="0"/>
                <a:ea typeface="Calibri" panose="020F0502020204030204" pitchFamily="34" charset="0"/>
                <a:cs typeface="Mangal" panose="02040503050203030202" pitchFamily="18" charset="0"/>
              </a:rPr>
              <a:t>A Research Report</a:t>
            </a:r>
            <a:r>
              <a:rPr lang="en-GB" sz="1400" dirty="0">
                <a:effectLst/>
                <a:latin typeface="Calibri" panose="020F0502020204030204" pitchFamily="34" charset="0"/>
                <a:ea typeface="Calibri" panose="020F0502020204030204" pitchFamily="34" charset="0"/>
                <a:cs typeface="Mangal" panose="02040503050203030202" pitchFamily="18" charset="0"/>
              </a:rPr>
              <a:t/>
            </a:r>
            <a:br>
              <a:rPr lang="en-GB" sz="1400" dirty="0">
                <a:effectLst/>
                <a:latin typeface="Calibri" panose="020F0502020204030204" pitchFamily="34" charset="0"/>
                <a:ea typeface="Calibri" panose="020F0502020204030204" pitchFamily="34" charset="0"/>
                <a:cs typeface="Mangal" panose="02040503050203030202" pitchFamily="18" charset="0"/>
              </a:rPr>
            </a:br>
            <a:r>
              <a:rPr lang="en-US" sz="1400" b="1" dirty="0">
                <a:effectLst/>
                <a:latin typeface="Calibri" panose="020F0502020204030204" pitchFamily="34" charset="0"/>
                <a:ea typeface="Calibri" panose="020F0502020204030204" pitchFamily="34" charset="0"/>
                <a:cs typeface="Mangal" panose="02040503050203030202" pitchFamily="18" charset="0"/>
              </a:rPr>
              <a:t>On</a:t>
            </a:r>
            <a:r>
              <a:rPr lang="en-GB" sz="1400" dirty="0">
                <a:effectLst/>
                <a:latin typeface="Calibri" panose="020F0502020204030204" pitchFamily="34" charset="0"/>
                <a:ea typeface="Calibri" panose="020F0502020204030204" pitchFamily="34" charset="0"/>
                <a:cs typeface="Mangal" panose="02040503050203030202" pitchFamily="18" charset="0"/>
              </a:rPr>
              <a:t/>
            </a:r>
            <a:br>
              <a:rPr lang="en-GB" sz="1400" dirty="0">
                <a:effectLst/>
                <a:latin typeface="Calibri" panose="020F0502020204030204" pitchFamily="34" charset="0"/>
                <a:ea typeface="Calibri" panose="020F0502020204030204" pitchFamily="34" charset="0"/>
                <a:cs typeface="Mangal" panose="02040503050203030202" pitchFamily="18" charset="0"/>
              </a:rPr>
            </a:br>
            <a:r>
              <a:rPr lang="en-US" sz="1800" b="1" u="sng" dirty="0">
                <a:effectLst/>
                <a:latin typeface="Calibri" panose="020F0502020204030204" pitchFamily="34" charset="0"/>
                <a:ea typeface="Calibri" panose="020F0502020204030204" pitchFamily="34" charset="0"/>
                <a:cs typeface="Mangal" panose="02040503050203030202" pitchFamily="18" charset="0"/>
              </a:rPr>
              <a:t>Tourism Activities One Can Enjoy in      </a:t>
            </a:r>
            <a:br>
              <a:rPr lang="en-US" sz="1800" b="1" u="sng" dirty="0">
                <a:effectLst/>
                <a:latin typeface="Calibri" panose="020F0502020204030204" pitchFamily="34" charset="0"/>
                <a:ea typeface="Calibri" panose="020F0502020204030204" pitchFamily="34" charset="0"/>
                <a:cs typeface="Mangal" panose="02040503050203030202" pitchFamily="18" charset="0"/>
              </a:rPr>
            </a:br>
            <a:r>
              <a:rPr lang="en-US" sz="1800" b="1" u="sng" dirty="0">
                <a:effectLst/>
                <a:latin typeface="Calibri" panose="020F0502020204030204" pitchFamily="34" charset="0"/>
                <a:ea typeface="Calibri" panose="020F0502020204030204" pitchFamily="34" charset="0"/>
                <a:cs typeface="Mangal" panose="02040503050203030202" pitchFamily="18" charset="0"/>
              </a:rPr>
              <a:t>Nepal</a:t>
            </a:r>
            <a:r>
              <a:rPr lang="en-US" sz="1800" b="1" dirty="0">
                <a:effectLst/>
                <a:latin typeface="Calibri" panose="020F0502020204030204" pitchFamily="34" charset="0"/>
                <a:ea typeface="Calibri" panose="020F0502020204030204" pitchFamily="34" charset="0"/>
                <a:cs typeface="Mangal" panose="02040503050203030202" pitchFamily="18" charset="0"/>
              </a:rPr>
              <a:t> </a:t>
            </a:r>
            <a:r>
              <a:rPr lang="en-GB" sz="1800" dirty="0">
                <a:effectLst/>
                <a:latin typeface="Calibri" panose="020F0502020204030204" pitchFamily="34" charset="0"/>
                <a:ea typeface="Calibri" panose="020F0502020204030204" pitchFamily="34" charset="0"/>
                <a:cs typeface="Mangal" panose="02040503050203030202" pitchFamily="18" charset="0"/>
              </a:rPr>
              <a:t/>
            </a:r>
            <a:br>
              <a:rPr lang="en-GB" sz="1800" dirty="0">
                <a:effectLst/>
                <a:latin typeface="Calibri" panose="020F0502020204030204" pitchFamily="34" charset="0"/>
                <a:ea typeface="Calibri" panose="020F0502020204030204" pitchFamily="34" charset="0"/>
                <a:cs typeface="Mangal" panose="02040503050203030202" pitchFamily="18" charset="0"/>
              </a:rPr>
            </a:br>
            <a:r>
              <a:rPr lang="en-US" sz="1400" b="1" dirty="0">
                <a:effectLst/>
                <a:latin typeface="Calibri" panose="020F0502020204030204" pitchFamily="34" charset="0"/>
                <a:ea typeface="Calibri" panose="020F0502020204030204" pitchFamily="34" charset="0"/>
                <a:cs typeface="Mangal" panose="02040503050203030202" pitchFamily="18" charset="0"/>
              </a:rPr>
              <a:t>Theme: Responsible Tourism</a:t>
            </a:r>
            <a:r>
              <a:rPr lang="en-GB" sz="1400" dirty="0">
                <a:effectLst/>
                <a:latin typeface="Calibri" panose="020F0502020204030204" pitchFamily="34" charset="0"/>
                <a:ea typeface="Calibri" panose="020F0502020204030204" pitchFamily="34" charset="0"/>
                <a:cs typeface="Mangal" panose="02040503050203030202" pitchFamily="18" charset="0"/>
              </a:rPr>
              <a:t/>
            </a:r>
            <a:br>
              <a:rPr lang="en-GB" sz="1400" dirty="0">
                <a:effectLst/>
                <a:latin typeface="Calibri" panose="020F0502020204030204" pitchFamily="34" charset="0"/>
                <a:ea typeface="Calibri" panose="020F0502020204030204" pitchFamily="34" charset="0"/>
                <a:cs typeface="Mangal" panose="02040503050203030202" pitchFamily="18" charset="0"/>
              </a:rPr>
            </a:br>
            <a:r>
              <a:rPr lang="en-US" sz="1400" b="1" dirty="0">
                <a:effectLst/>
                <a:latin typeface="Calibri" panose="020F0502020204030204" pitchFamily="34" charset="0"/>
                <a:ea typeface="Calibri" panose="020F0502020204030204" pitchFamily="34" charset="0"/>
                <a:cs typeface="Mangal" panose="02040503050203030202" pitchFamily="18" charset="0"/>
              </a:rPr>
              <a:t> </a:t>
            </a:r>
            <a:r>
              <a:rPr lang="en-GB" sz="1400" dirty="0">
                <a:effectLst/>
                <a:latin typeface="Calibri" panose="020F0502020204030204" pitchFamily="34" charset="0"/>
                <a:ea typeface="Calibri" panose="020F0502020204030204" pitchFamily="34" charset="0"/>
                <a:cs typeface="Mangal" panose="02040503050203030202" pitchFamily="18" charset="0"/>
              </a:rPr>
              <a:t/>
            </a:r>
            <a:br>
              <a:rPr lang="en-GB" sz="1400" dirty="0">
                <a:effectLst/>
                <a:latin typeface="Calibri" panose="020F0502020204030204" pitchFamily="34" charset="0"/>
                <a:ea typeface="Calibri" panose="020F0502020204030204" pitchFamily="34" charset="0"/>
                <a:cs typeface="Mangal" panose="02040503050203030202" pitchFamily="18" charset="0"/>
              </a:rPr>
            </a:br>
            <a:r>
              <a:rPr lang="en-US" sz="1800" b="1" u="sng" dirty="0">
                <a:latin typeface="Calibri" panose="020F0502020204030204" pitchFamily="34" charset="0"/>
                <a:cs typeface="Mangal" panose="02040503050203030202" pitchFamily="18" charset="0"/>
              </a:rPr>
              <a:t>Prepared By:</a:t>
            </a:r>
            <a:r>
              <a:rPr lang="en-GB" sz="1800" b="1" u="sng" dirty="0">
                <a:latin typeface="Calibri" panose="020F0502020204030204" pitchFamily="34" charset="0"/>
                <a:cs typeface="Mangal" panose="02040503050203030202" pitchFamily="18" charset="0"/>
              </a:rPr>
              <a:t/>
            </a:r>
            <a:br>
              <a:rPr lang="en-GB" sz="1800" b="1" u="sng" dirty="0">
                <a:latin typeface="Calibri" panose="020F0502020204030204" pitchFamily="34" charset="0"/>
                <a:cs typeface="Mangal" panose="02040503050203030202" pitchFamily="18" charset="0"/>
              </a:rPr>
            </a:br>
            <a:r>
              <a:rPr lang="en-US" sz="1400" b="1" dirty="0">
                <a:effectLst/>
                <a:latin typeface="Calibri" panose="020F0502020204030204" pitchFamily="34" charset="0"/>
                <a:ea typeface="Calibri" panose="020F0502020204030204" pitchFamily="34" charset="0"/>
                <a:cs typeface="Mangal" panose="02040503050203030202" pitchFamily="18" charset="0"/>
              </a:rPr>
              <a:t>Balodaya Secondary School/New Galaxy School</a:t>
            </a:r>
            <a:r>
              <a:rPr lang="en-GB" sz="1400" dirty="0">
                <a:effectLst/>
                <a:latin typeface="Calibri" panose="020F0502020204030204" pitchFamily="34" charset="0"/>
                <a:ea typeface="Calibri" panose="020F0502020204030204" pitchFamily="34" charset="0"/>
                <a:cs typeface="Mangal" panose="02040503050203030202" pitchFamily="18" charset="0"/>
              </a:rPr>
              <a:t/>
            </a:r>
            <a:br>
              <a:rPr lang="en-GB" sz="1400" dirty="0">
                <a:effectLst/>
                <a:latin typeface="Calibri" panose="020F0502020204030204" pitchFamily="34" charset="0"/>
                <a:ea typeface="Calibri" panose="020F0502020204030204" pitchFamily="34" charset="0"/>
                <a:cs typeface="Mangal" panose="02040503050203030202" pitchFamily="18" charset="0"/>
              </a:rPr>
            </a:br>
            <a:r>
              <a:rPr lang="en-US" sz="1400" b="1" dirty="0">
                <a:effectLst/>
                <a:latin typeface="Calibri" panose="020F0502020204030204" pitchFamily="34" charset="0"/>
                <a:ea typeface="Calibri" panose="020F0502020204030204" pitchFamily="34" charset="0"/>
                <a:cs typeface="Mangal" panose="02040503050203030202" pitchFamily="18" charset="0"/>
              </a:rPr>
              <a:t>Pokhara Nepal</a:t>
            </a:r>
            <a:r>
              <a:rPr lang="en-GB" sz="1400" dirty="0">
                <a:effectLst/>
                <a:latin typeface="Calibri" panose="020F0502020204030204" pitchFamily="34" charset="0"/>
                <a:ea typeface="Calibri" panose="020F0502020204030204" pitchFamily="34" charset="0"/>
                <a:cs typeface="Mangal" panose="02040503050203030202" pitchFamily="18" charset="0"/>
              </a:rPr>
              <a:t/>
            </a:r>
            <a:br>
              <a:rPr lang="en-GB" sz="1400" dirty="0">
                <a:effectLst/>
                <a:latin typeface="Calibri" panose="020F0502020204030204" pitchFamily="34" charset="0"/>
                <a:ea typeface="Calibri" panose="020F0502020204030204" pitchFamily="34" charset="0"/>
                <a:cs typeface="Mangal" panose="02040503050203030202" pitchFamily="18" charset="0"/>
              </a:rPr>
            </a:br>
            <a:r>
              <a:rPr lang="en-US" sz="1400" b="1" dirty="0">
                <a:effectLst/>
                <a:latin typeface="Calibri" panose="020F0502020204030204" pitchFamily="34" charset="0"/>
                <a:ea typeface="Calibri" panose="020F0502020204030204" pitchFamily="34" charset="0"/>
                <a:cs typeface="Mangal" panose="02040503050203030202" pitchFamily="18" charset="0"/>
              </a:rPr>
              <a:t> </a:t>
            </a:r>
            <a:r>
              <a:rPr lang="en-GB" sz="1400" dirty="0">
                <a:effectLst/>
                <a:latin typeface="Calibri" panose="020F0502020204030204" pitchFamily="34" charset="0"/>
                <a:ea typeface="Calibri" panose="020F0502020204030204" pitchFamily="34" charset="0"/>
                <a:cs typeface="Mangal" panose="02040503050203030202" pitchFamily="18" charset="0"/>
              </a:rPr>
              <a:t/>
            </a:r>
            <a:br>
              <a:rPr lang="en-GB" sz="1400" dirty="0">
                <a:effectLst/>
                <a:latin typeface="Calibri" panose="020F0502020204030204" pitchFamily="34" charset="0"/>
                <a:ea typeface="Calibri" panose="020F0502020204030204" pitchFamily="34" charset="0"/>
                <a:cs typeface="Mangal" panose="02040503050203030202" pitchFamily="18" charset="0"/>
              </a:rPr>
            </a:br>
            <a:r>
              <a:rPr lang="en-US" sz="1800" b="1" u="sng" dirty="0">
                <a:latin typeface="Calibri" panose="020F0502020204030204" pitchFamily="34" charset="0"/>
                <a:cs typeface="Mangal" panose="02040503050203030202" pitchFamily="18" charset="0"/>
              </a:rPr>
              <a:t>Team members:</a:t>
            </a:r>
            <a:r>
              <a:rPr lang="en-GB" sz="1800" b="1" u="sng" dirty="0">
                <a:latin typeface="Calibri" panose="020F0502020204030204" pitchFamily="34" charset="0"/>
                <a:cs typeface="Mangal" panose="02040503050203030202" pitchFamily="18" charset="0"/>
              </a:rPr>
              <a:t/>
            </a:r>
            <a:br>
              <a:rPr lang="en-GB" sz="1800" b="1" u="sng" dirty="0">
                <a:latin typeface="Calibri" panose="020F0502020204030204" pitchFamily="34" charset="0"/>
                <a:cs typeface="Mangal" panose="02040503050203030202" pitchFamily="18" charset="0"/>
              </a:rPr>
            </a:br>
            <a:r>
              <a:rPr lang="en-US" sz="1400" b="1" dirty="0">
                <a:effectLst/>
                <a:latin typeface="Calibri" panose="020F0502020204030204" pitchFamily="34" charset="0"/>
                <a:ea typeface="Calibri" panose="020F0502020204030204" pitchFamily="34" charset="0"/>
                <a:cs typeface="Mangal" panose="02040503050203030202" pitchFamily="18" charset="0"/>
              </a:rPr>
              <a:t>Dipen Bikram Bista</a:t>
            </a:r>
            <a:r>
              <a:rPr lang="en-GB" sz="1400" dirty="0">
                <a:effectLst/>
                <a:latin typeface="Calibri" panose="020F0502020204030204" pitchFamily="34" charset="0"/>
                <a:ea typeface="Calibri" panose="020F0502020204030204" pitchFamily="34" charset="0"/>
                <a:cs typeface="Mangal" panose="02040503050203030202" pitchFamily="18" charset="0"/>
              </a:rPr>
              <a:t/>
            </a:r>
            <a:br>
              <a:rPr lang="en-GB" sz="1400" dirty="0">
                <a:effectLst/>
                <a:latin typeface="Calibri" panose="020F0502020204030204" pitchFamily="34" charset="0"/>
                <a:ea typeface="Calibri" panose="020F0502020204030204" pitchFamily="34" charset="0"/>
                <a:cs typeface="Mangal" panose="02040503050203030202" pitchFamily="18" charset="0"/>
              </a:rPr>
            </a:br>
            <a:r>
              <a:rPr lang="en-US" sz="1400" b="1" dirty="0">
                <a:effectLst/>
                <a:latin typeface="Calibri" panose="020F0502020204030204" pitchFamily="34" charset="0"/>
                <a:ea typeface="Calibri" panose="020F0502020204030204" pitchFamily="34" charset="0"/>
                <a:cs typeface="Mangal" panose="02040503050203030202" pitchFamily="18" charset="0"/>
              </a:rPr>
              <a:t>Menuka B.K.</a:t>
            </a:r>
            <a:r>
              <a:rPr lang="en-GB" sz="1400" dirty="0">
                <a:effectLst/>
                <a:latin typeface="Calibri" panose="020F0502020204030204" pitchFamily="34" charset="0"/>
                <a:ea typeface="Calibri" panose="020F0502020204030204" pitchFamily="34" charset="0"/>
                <a:cs typeface="Mangal" panose="02040503050203030202" pitchFamily="18" charset="0"/>
              </a:rPr>
              <a:t/>
            </a:r>
            <a:br>
              <a:rPr lang="en-GB" sz="1400" dirty="0">
                <a:effectLst/>
                <a:latin typeface="Calibri" panose="020F0502020204030204" pitchFamily="34" charset="0"/>
                <a:ea typeface="Calibri" panose="020F0502020204030204" pitchFamily="34" charset="0"/>
                <a:cs typeface="Mangal" panose="02040503050203030202" pitchFamily="18" charset="0"/>
              </a:rPr>
            </a:br>
            <a:r>
              <a:rPr lang="en-US" sz="1400" b="1" dirty="0" err="1">
                <a:effectLst/>
                <a:latin typeface="Calibri" panose="020F0502020204030204" pitchFamily="34" charset="0"/>
                <a:ea typeface="Calibri" panose="020F0502020204030204" pitchFamily="34" charset="0"/>
                <a:cs typeface="Mangal" panose="02040503050203030202" pitchFamily="18" charset="0"/>
              </a:rPr>
              <a:t>Shristi</a:t>
            </a:r>
            <a:r>
              <a:rPr lang="en-US" sz="1400" b="1" dirty="0">
                <a:effectLst/>
                <a:latin typeface="Calibri" panose="020F0502020204030204" pitchFamily="34" charset="0"/>
                <a:ea typeface="Calibri" panose="020F0502020204030204" pitchFamily="34" charset="0"/>
                <a:cs typeface="Mangal" panose="02040503050203030202" pitchFamily="18" charset="0"/>
              </a:rPr>
              <a:t> </a:t>
            </a:r>
            <a:r>
              <a:rPr lang="en-US" sz="1400" b="1" dirty="0" err="1">
                <a:effectLst/>
                <a:latin typeface="Calibri" panose="020F0502020204030204" pitchFamily="34" charset="0"/>
                <a:ea typeface="Calibri" panose="020F0502020204030204" pitchFamily="34" charset="0"/>
                <a:cs typeface="Mangal" panose="02040503050203030202" pitchFamily="18" charset="0"/>
              </a:rPr>
              <a:t>lammichhane</a:t>
            </a:r>
            <a:r>
              <a:rPr lang="en-US" sz="1400" b="1" dirty="0">
                <a:effectLst/>
                <a:latin typeface="Calibri" panose="020F0502020204030204" pitchFamily="34" charset="0"/>
                <a:ea typeface="Calibri" panose="020F0502020204030204" pitchFamily="34" charset="0"/>
                <a:cs typeface="Mangal" panose="02040503050203030202" pitchFamily="18" charset="0"/>
              </a:rPr>
              <a:t/>
            </a:r>
            <a:br>
              <a:rPr lang="en-US" sz="1400" b="1" dirty="0">
                <a:effectLst/>
                <a:latin typeface="Calibri" panose="020F0502020204030204" pitchFamily="34" charset="0"/>
                <a:ea typeface="Calibri" panose="020F0502020204030204" pitchFamily="34" charset="0"/>
                <a:cs typeface="Mangal" panose="02040503050203030202" pitchFamily="18" charset="0"/>
              </a:rPr>
            </a:br>
            <a:r>
              <a:rPr lang="en-US" sz="1400" b="1" dirty="0" err="1">
                <a:latin typeface="Calibri" panose="020F0502020204030204" pitchFamily="34" charset="0"/>
                <a:ea typeface="Calibri" panose="020F0502020204030204" pitchFamily="34" charset="0"/>
                <a:cs typeface="Mangal" panose="02040503050203030202" pitchFamily="18" charset="0"/>
              </a:rPr>
              <a:t>Samjhana</a:t>
            </a:r>
            <a:r>
              <a:rPr lang="en-US" sz="1400" b="1" dirty="0">
                <a:latin typeface="Calibri" panose="020F0502020204030204" pitchFamily="34" charset="0"/>
                <a:ea typeface="Calibri" panose="020F0502020204030204" pitchFamily="34" charset="0"/>
                <a:cs typeface="Mangal" panose="02040503050203030202" pitchFamily="18" charset="0"/>
              </a:rPr>
              <a:t> Poudel</a:t>
            </a:r>
            <a:br>
              <a:rPr lang="en-US" sz="1400" b="1" dirty="0">
                <a:latin typeface="Calibri" panose="020F0502020204030204" pitchFamily="34" charset="0"/>
                <a:ea typeface="Calibri" panose="020F0502020204030204" pitchFamily="34" charset="0"/>
                <a:cs typeface="Mangal" panose="02040503050203030202" pitchFamily="18" charset="0"/>
              </a:rPr>
            </a:br>
            <a:r>
              <a:rPr lang="en-US" sz="1400" b="1" dirty="0">
                <a:latin typeface="Calibri" panose="020F0502020204030204" pitchFamily="34" charset="0"/>
                <a:ea typeface="Calibri" panose="020F0502020204030204" pitchFamily="34" charset="0"/>
                <a:cs typeface="Mangal" panose="02040503050203030202" pitchFamily="18" charset="0"/>
              </a:rPr>
              <a:t>Barsha </a:t>
            </a:r>
            <a:r>
              <a:rPr lang="en-US" sz="1400" b="1" dirty="0" err="1">
                <a:latin typeface="Calibri" panose="020F0502020204030204" pitchFamily="34" charset="0"/>
                <a:ea typeface="Calibri" panose="020F0502020204030204" pitchFamily="34" charset="0"/>
                <a:cs typeface="Mangal" panose="02040503050203030202" pitchFamily="18" charset="0"/>
              </a:rPr>
              <a:t>Phagami</a:t>
            </a:r>
            <a:r>
              <a:rPr lang="en-US" sz="1400" b="1" dirty="0">
                <a:latin typeface="Calibri" panose="020F0502020204030204" pitchFamily="34" charset="0"/>
                <a:ea typeface="Calibri" panose="020F0502020204030204" pitchFamily="34" charset="0"/>
                <a:cs typeface="Mangal" panose="02040503050203030202" pitchFamily="18" charset="0"/>
              </a:rPr>
              <a:t> Magar</a:t>
            </a:r>
            <a:r>
              <a:rPr lang="en-GB" sz="1400" dirty="0">
                <a:effectLst/>
                <a:latin typeface="Calibri" panose="020F0502020204030204" pitchFamily="34" charset="0"/>
                <a:ea typeface="Calibri" panose="020F0502020204030204" pitchFamily="34" charset="0"/>
                <a:cs typeface="Mangal" panose="02040503050203030202" pitchFamily="18" charset="0"/>
              </a:rPr>
              <a:t/>
            </a:r>
            <a:br>
              <a:rPr lang="en-GB" sz="1400" dirty="0">
                <a:effectLst/>
                <a:latin typeface="Calibri" panose="020F0502020204030204" pitchFamily="34" charset="0"/>
                <a:ea typeface="Calibri" panose="020F0502020204030204" pitchFamily="34" charset="0"/>
                <a:cs typeface="Mangal" panose="02040503050203030202" pitchFamily="18" charset="0"/>
              </a:rPr>
            </a:br>
            <a:r>
              <a:rPr lang="en-US" sz="1400" b="1" dirty="0">
                <a:effectLst/>
                <a:latin typeface="Calibri" panose="020F0502020204030204" pitchFamily="34" charset="0"/>
                <a:ea typeface="Calibri" panose="020F0502020204030204" pitchFamily="34" charset="0"/>
                <a:cs typeface="Mangal" panose="02040503050203030202" pitchFamily="18" charset="0"/>
              </a:rPr>
              <a:t> </a:t>
            </a:r>
            <a:r>
              <a:rPr lang="en-GB" sz="1400" dirty="0">
                <a:effectLst/>
                <a:latin typeface="Calibri" panose="020F0502020204030204" pitchFamily="34" charset="0"/>
                <a:ea typeface="Calibri" panose="020F0502020204030204" pitchFamily="34" charset="0"/>
                <a:cs typeface="Mangal" panose="02040503050203030202" pitchFamily="18" charset="0"/>
              </a:rPr>
              <a:t/>
            </a:r>
            <a:br>
              <a:rPr lang="en-GB" sz="1400" dirty="0">
                <a:effectLst/>
                <a:latin typeface="Calibri" panose="020F0502020204030204" pitchFamily="34" charset="0"/>
                <a:ea typeface="Calibri" panose="020F0502020204030204" pitchFamily="34" charset="0"/>
                <a:cs typeface="Mangal" panose="02040503050203030202" pitchFamily="18" charset="0"/>
              </a:rPr>
            </a:br>
            <a:r>
              <a:rPr lang="en-US" sz="1600" b="1" u="sng" dirty="0">
                <a:latin typeface="Calibri" panose="020F0502020204030204" pitchFamily="34" charset="0"/>
                <a:cs typeface="Mangal" panose="02040503050203030202" pitchFamily="18" charset="0"/>
              </a:rPr>
              <a:t>Submitted to: Director -GTTP Nepal</a:t>
            </a:r>
            <a:r>
              <a:rPr lang="en-GB" sz="1600" b="1" u="sng" dirty="0">
                <a:latin typeface="Calibri" panose="020F0502020204030204" pitchFamily="34" charset="0"/>
                <a:cs typeface="Mangal" panose="02040503050203030202" pitchFamily="18" charset="0"/>
              </a:rPr>
              <a:t/>
            </a:r>
            <a:br>
              <a:rPr lang="en-GB" sz="1600" b="1" u="sng" dirty="0">
                <a:latin typeface="Calibri" panose="020F0502020204030204" pitchFamily="34" charset="0"/>
                <a:cs typeface="Mangal" panose="02040503050203030202" pitchFamily="18" charset="0"/>
              </a:rPr>
            </a:br>
            <a:r>
              <a:rPr lang="en-US" sz="1600" b="1" u="sng" dirty="0">
                <a:latin typeface="Calibri" panose="020F0502020204030204" pitchFamily="34" charset="0"/>
                <a:cs typeface="Mangal" panose="02040503050203030202" pitchFamily="18" charset="0"/>
              </a:rPr>
              <a:t>13th Sept 2022, Kathmandu</a:t>
            </a:r>
            <a:r>
              <a:rPr lang="en-GB" sz="1800" dirty="0">
                <a:effectLst/>
                <a:latin typeface="Calibri" panose="020F0502020204030204" pitchFamily="34" charset="0"/>
                <a:ea typeface="Calibri" panose="020F0502020204030204" pitchFamily="34" charset="0"/>
                <a:cs typeface="Mangal" panose="02040503050203030202" pitchFamily="18" charset="0"/>
              </a:rPr>
              <a:t/>
            </a:r>
            <a:br>
              <a:rPr lang="en-GB" sz="1800" dirty="0">
                <a:effectLst/>
                <a:latin typeface="Calibri" panose="020F0502020204030204" pitchFamily="34" charset="0"/>
                <a:ea typeface="Calibri" panose="020F0502020204030204" pitchFamily="34" charset="0"/>
                <a:cs typeface="Mangal" panose="02040503050203030202" pitchFamily="18" charset="0"/>
              </a:rPr>
            </a:br>
            <a:endParaRPr lang="en-GB" dirty="0"/>
          </a:p>
        </p:txBody>
      </p:sp>
    </p:spTree>
    <p:extLst>
      <p:ext uri="{BB962C8B-B14F-4D97-AF65-F5344CB8AC3E}">
        <p14:creationId xmlns:p14="http://schemas.microsoft.com/office/powerpoint/2010/main" val="3677204308"/>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rPr>
              <a:t>Bungee Jumping:</a:t>
            </a:r>
          </a:p>
        </p:txBody>
      </p:sp>
      <p:pic>
        <p:nvPicPr>
          <p:cNvPr id="6" name="Content Placeholder 5" descr="C:\Users\user\AppData\Local\Microsoft\Windows\Temporary Internet Files\Content.Word\bunji-jump-parbat2020-01-30-08-52-37.jpe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39552" y="1556792"/>
            <a:ext cx="4392488" cy="3023521"/>
          </a:xfrm>
          <a:prstGeom prst="rect">
            <a:avLst/>
          </a:prstGeom>
          <a:ln>
            <a:noFill/>
          </a:ln>
          <a:effectLst>
            <a:outerShdw blurRad="292100" dist="139700" dir="2700000" algn="tl" rotWithShape="0">
              <a:srgbClr val="333333">
                <a:alpha val="65000"/>
              </a:srgbClr>
            </a:outerShdw>
          </a:effectLst>
        </p:spPr>
      </p:pic>
      <p:sp>
        <p:nvSpPr>
          <p:cNvPr id="5" name="Content Placeholder 4"/>
          <p:cNvSpPr>
            <a:spLocks noGrp="1"/>
          </p:cNvSpPr>
          <p:nvPr>
            <p:ph sz="half" idx="2"/>
          </p:nvPr>
        </p:nvSpPr>
        <p:spPr>
          <a:xfrm>
            <a:off x="5105400" y="1556792"/>
            <a:ext cx="4038600" cy="4525963"/>
          </a:xfrm>
        </p:spPr>
        <p:txBody>
          <a:bodyPr>
            <a:normAutofit/>
          </a:bodyPr>
          <a:lstStyle/>
          <a:p>
            <a:r>
              <a:rPr lang="en-US" sz="2000" dirty="0"/>
              <a:t>Bungee jumping is an activity that involves a person jumping from a great height while connected to a large elastic cord.</a:t>
            </a:r>
          </a:p>
          <a:p>
            <a:r>
              <a:rPr lang="en-US" sz="2000" dirty="0"/>
              <a:t>Nepal has the deepest </a:t>
            </a:r>
            <a:r>
              <a:rPr lang="en-US" sz="2000" dirty="0" err="1"/>
              <a:t>george</a:t>
            </a:r>
            <a:r>
              <a:rPr lang="en-US" sz="2000" dirty="0"/>
              <a:t> for bungee jumping i.e. </a:t>
            </a:r>
            <a:r>
              <a:rPr lang="en-US" sz="2000" dirty="0" err="1"/>
              <a:t>Kushma</a:t>
            </a:r>
            <a:r>
              <a:rPr lang="en-US" sz="2000" dirty="0"/>
              <a:t>.</a:t>
            </a:r>
          </a:p>
          <a:p>
            <a:endParaRPr lang="en-US" sz="2000" dirty="0"/>
          </a:p>
        </p:txBody>
      </p:sp>
    </p:spTree>
    <p:extLst>
      <p:ext uri="{BB962C8B-B14F-4D97-AF65-F5344CB8AC3E}">
        <p14:creationId xmlns:p14="http://schemas.microsoft.com/office/powerpoint/2010/main" val="128064441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 calcmode="lin" valueType="num">
                                      <p:cBhvr additive="base">
                                        <p:cTn id="17" dur="25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18" dur="25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additive="base">
                                        <p:cTn id="23" dur="25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24" dur="25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FFC000"/>
                </a:solidFill>
              </a:rPr>
              <a:t>Superman </a:t>
            </a:r>
            <a:r>
              <a:rPr lang="en-US" b="1" dirty="0" err="1">
                <a:solidFill>
                  <a:srgbClr val="FFC000"/>
                </a:solidFill>
              </a:rPr>
              <a:t>Zipline</a:t>
            </a:r>
            <a:r>
              <a:rPr lang="en-US" b="1" dirty="0">
                <a:solidFill>
                  <a:srgbClr val="FFC000"/>
                </a:solidFill>
              </a:rPr>
              <a:t>:</a:t>
            </a:r>
          </a:p>
        </p:txBody>
      </p:sp>
      <p:pic>
        <p:nvPicPr>
          <p:cNvPr id="7" name="Content Placeholder 6" descr="C:\Users\user\AppData\Local\Microsoft\Windows\Temporary Internet Files\Content.Word\Untitled__1_.jpg"/>
          <p:cNvPicPr>
            <a:picLocks noGrp="1"/>
          </p:cNvPicPr>
          <p:nvPr>
            <p:ph sz="half" idx="1"/>
          </p:nvPr>
        </p:nvPicPr>
        <p:blipFill rotWithShape="1">
          <a:blip r:embed="rId2" cstate="print">
            <a:extLst>
              <a:ext uri="{28A0092B-C50C-407E-A947-70E740481C1C}">
                <a14:useLocalDpi xmlns:a14="http://schemas.microsoft.com/office/drawing/2010/main" val="0"/>
              </a:ext>
            </a:extLst>
          </a:blip>
          <a:srcRect r="2472"/>
          <a:stretch/>
        </p:blipFill>
        <p:spPr bwMode="auto">
          <a:xfrm>
            <a:off x="395536" y="1628800"/>
            <a:ext cx="4038600" cy="2849560"/>
          </a:xfrm>
          <a:prstGeom prst="rect">
            <a:avLst/>
          </a:prstGeom>
          <a:ln>
            <a:noFill/>
          </a:ln>
          <a:effectLst>
            <a:outerShdw blurRad="292100" dist="139700" dir="2700000" algn="tl" rotWithShape="0">
              <a:srgbClr val="333333">
                <a:alpha val="65000"/>
              </a:srgbClr>
            </a:outerShdw>
          </a:effectLst>
        </p:spPr>
      </p:pic>
      <p:sp>
        <p:nvSpPr>
          <p:cNvPr id="6" name="Content Placeholder 5"/>
          <p:cNvSpPr>
            <a:spLocks noGrp="1"/>
          </p:cNvSpPr>
          <p:nvPr>
            <p:ph sz="half" idx="2"/>
          </p:nvPr>
        </p:nvSpPr>
        <p:spPr>
          <a:xfrm>
            <a:off x="4932040" y="1628800"/>
            <a:ext cx="3816424" cy="4200245"/>
          </a:xfrm>
        </p:spPr>
        <p:txBody>
          <a:bodyPr>
            <a:normAutofit/>
          </a:bodyPr>
          <a:lstStyle/>
          <a:p>
            <a:r>
              <a:rPr lang="en-US" sz="2000" dirty="0"/>
              <a:t>Superman </a:t>
            </a:r>
            <a:r>
              <a:rPr lang="en-US" sz="2000" dirty="0" err="1"/>
              <a:t>Zipline</a:t>
            </a:r>
            <a:r>
              <a:rPr lang="en-US" sz="2000" dirty="0"/>
              <a:t> is different from the classical zip line as it is done in a superman position. </a:t>
            </a:r>
          </a:p>
          <a:p>
            <a:r>
              <a:rPr lang="en-US" sz="2000" dirty="0"/>
              <a:t>The upper station of the Superman </a:t>
            </a:r>
            <a:r>
              <a:rPr lang="en-US" sz="2000" dirty="0" err="1"/>
              <a:t>Zipline</a:t>
            </a:r>
            <a:r>
              <a:rPr lang="en-US" sz="2000" dirty="0"/>
              <a:t> is in Sarangkot at the height of 1550 meters above sea level and the lower station is at </a:t>
            </a:r>
            <a:r>
              <a:rPr lang="en-US" sz="2000" dirty="0" err="1"/>
              <a:t>Hemja</a:t>
            </a:r>
            <a:r>
              <a:rPr lang="en-US" sz="2000" dirty="0"/>
              <a:t>.</a:t>
            </a:r>
          </a:p>
          <a:p>
            <a:r>
              <a:rPr lang="en-US" sz="2000" dirty="0"/>
              <a:t>It is also the fastest zipline in the world.</a:t>
            </a:r>
          </a:p>
        </p:txBody>
      </p:sp>
    </p:spTree>
    <p:extLst>
      <p:ext uri="{BB962C8B-B14F-4D97-AF65-F5344CB8AC3E}">
        <p14:creationId xmlns:p14="http://schemas.microsoft.com/office/powerpoint/2010/main" val="2102612724"/>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25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8" dur="25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25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4" dur="25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 calcmode="lin" valueType="num">
                                      <p:cBhvr additive="base">
                                        <p:cTn id="29" dur="25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30" dur="25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rPr>
              <a:t>Jungle Safari:</a:t>
            </a:r>
          </a:p>
        </p:txBody>
      </p:sp>
      <p:pic>
        <p:nvPicPr>
          <p:cNvPr id="5" name="Content Placeholder 4" descr="C:\Users\user\AppData\Local\Microsoft\Windows\Temporary Internet Files\Content.Word\chitwan-junglw-safari.jpg"/>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251520" y="1772816"/>
            <a:ext cx="4320480" cy="3384376"/>
          </a:xfrm>
          <a:prstGeom prst="rect">
            <a:avLst/>
          </a:prstGeom>
          <a:ln>
            <a:noFill/>
          </a:ln>
          <a:effectLst>
            <a:outerShdw blurRad="292100" dist="139700" dir="2700000" algn="tl" rotWithShape="0">
              <a:srgbClr val="333333">
                <a:alpha val="65000"/>
              </a:srgbClr>
            </a:outerShdw>
          </a:effectLst>
        </p:spPr>
      </p:pic>
      <p:sp>
        <p:nvSpPr>
          <p:cNvPr id="4" name="Content Placeholder 3"/>
          <p:cNvSpPr>
            <a:spLocks noGrp="1"/>
          </p:cNvSpPr>
          <p:nvPr>
            <p:ph sz="half" idx="2"/>
          </p:nvPr>
        </p:nvSpPr>
        <p:spPr>
          <a:xfrm>
            <a:off x="4805190" y="1838553"/>
            <a:ext cx="3298115" cy="4200245"/>
          </a:xfrm>
        </p:spPr>
        <p:txBody>
          <a:bodyPr>
            <a:normAutofit fontScale="85000" lnSpcReduction="20000"/>
          </a:bodyPr>
          <a:lstStyle/>
          <a:p>
            <a:r>
              <a:rPr lang="en-US" sz="2000" dirty="0"/>
              <a:t>Jungle safari simply means exploring the jungle in order to explore the unexplored trails while also enjoying the wildlife found in the jungle.</a:t>
            </a:r>
          </a:p>
          <a:p>
            <a:r>
              <a:rPr lang="en-US" sz="2000" dirty="0"/>
              <a:t>In Nepal jungle safari can be done in various national parks and </a:t>
            </a:r>
            <a:r>
              <a:rPr lang="en-US" sz="2000" dirty="0" err="1"/>
              <a:t>chitwan</a:t>
            </a:r>
            <a:r>
              <a:rPr lang="en-US" sz="2000" dirty="0"/>
              <a:t> national park  is one of them.</a:t>
            </a:r>
          </a:p>
          <a:p>
            <a:r>
              <a:rPr lang="en-US" sz="2000" dirty="0"/>
              <a:t>Rare one horned rhinoceros can be observed in this national park.</a:t>
            </a:r>
          </a:p>
          <a:p>
            <a:r>
              <a:rPr lang="en-US" sz="2000" dirty="0"/>
              <a:t>Elephant riding also can be done.</a:t>
            </a:r>
          </a:p>
        </p:txBody>
      </p:sp>
    </p:spTree>
    <p:extLst>
      <p:ext uri="{BB962C8B-B14F-4D97-AF65-F5344CB8AC3E}">
        <p14:creationId xmlns:p14="http://schemas.microsoft.com/office/powerpoint/2010/main" val="341965912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25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8" dur="25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25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24" dur="25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25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0" dur="25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additive="base">
                                        <p:cTn id="35" dur="25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36" dur="25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rPr>
              <a:t>Trekking:</a:t>
            </a:r>
          </a:p>
        </p:txBody>
      </p:sp>
      <p:pic>
        <p:nvPicPr>
          <p:cNvPr id="5" name="Content Placeholder 4" descr="Screen Clipping"/>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467544" y="1844824"/>
            <a:ext cx="4002543" cy="3816424"/>
          </a:xfrm>
        </p:spPr>
      </p:pic>
      <p:sp>
        <p:nvSpPr>
          <p:cNvPr id="4" name="Content Placeholder 3"/>
          <p:cNvSpPr>
            <a:spLocks noGrp="1"/>
          </p:cNvSpPr>
          <p:nvPr>
            <p:ph sz="half" idx="2"/>
          </p:nvPr>
        </p:nvSpPr>
        <p:spPr>
          <a:xfrm>
            <a:off x="4932040" y="1652913"/>
            <a:ext cx="4002543" cy="4512391"/>
          </a:xfrm>
        </p:spPr>
        <p:txBody>
          <a:bodyPr>
            <a:normAutofit/>
          </a:bodyPr>
          <a:lstStyle/>
          <a:p>
            <a:r>
              <a:rPr lang="en-US" sz="2000" dirty="0"/>
              <a:t>Trekking means walking for days for the purpose of exploring the areas and enjoy the nature.</a:t>
            </a:r>
          </a:p>
          <a:p>
            <a:r>
              <a:rPr lang="en-US" sz="2000" dirty="0"/>
              <a:t>There are many popular treks in Nepal. Some of them are:</a:t>
            </a:r>
          </a:p>
          <a:p>
            <a:r>
              <a:rPr lang="en-US" sz="2000" dirty="0"/>
              <a:t>Everest Base Camp Trek</a:t>
            </a:r>
          </a:p>
          <a:p>
            <a:r>
              <a:rPr lang="en-US" sz="2000" dirty="0"/>
              <a:t>Annapurna Base Camp Trek</a:t>
            </a:r>
          </a:p>
          <a:p>
            <a:r>
              <a:rPr lang="en-US" sz="2000" dirty="0" err="1"/>
              <a:t>Manaslu</a:t>
            </a:r>
            <a:r>
              <a:rPr lang="en-US" sz="2000" dirty="0"/>
              <a:t> Circuit Trek</a:t>
            </a:r>
          </a:p>
          <a:p>
            <a:r>
              <a:rPr lang="en-US" sz="2000" dirty="0" err="1"/>
              <a:t>Ghorepani</a:t>
            </a:r>
            <a:r>
              <a:rPr lang="en-US" sz="2000" dirty="0"/>
              <a:t> Poon Hill trek</a:t>
            </a:r>
          </a:p>
          <a:p>
            <a:endParaRPr lang="en-US" sz="2000" dirty="0"/>
          </a:p>
        </p:txBody>
      </p:sp>
    </p:spTree>
    <p:extLst>
      <p:ext uri="{BB962C8B-B14F-4D97-AF65-F5344CB8AC3E}">
        <p14:creationId xmlns:p14="http://schemas.microsoft.com/office/powerpoint/2010/main" val="378626943"/>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25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8" dur="25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25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24" dur="25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25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0" dur="25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additive="base">
                                        <p:cTn id="35" dur="250" fill="hold"/>
                                        <p:tgtEl>
                                          <p:spTgt spid="4">
                                            <p:txEl>
                                              <p:pRg st="3" end="3"/>
                                            </p:txEl>
                                          </p:spTgt>
                                        </p:tgtEl>
                                        <p:attrNameLst>
                                          <p:attrName>ppt_x</p:attrName>
                                        </p:attrNameLst>
                                      </p:cBhvr>
                                      <p:tavLst>
                                        <p:tav tm="0">
                                          <p:val>
                                            <p:strVal val="0-#ppt_w/2"/>
                                          </p:val>
                                        </p:tav>
                                        <p:tav tm="100000">
                                          <p:val>
                                            <p:strVal val="#ppt_x"/>
                                          </p:val>
                                        </p:tav>
                                      </p:tavLst>
                                    </p:anim>
                                    <p:anim calcmode="lin" valueType="num">
                                      <p:cBhvr additive="base">
                                        <p:cTn id="36" dur="250" fill="hold"/>
                                        <p:tgtEl>
                                          <p:spTgt spid="4">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4">
                                            <p:txEl>
                                              <p:pRg st="4" end="4"/>
                                            </p:txEl>
                                          </p:spTgt>
                                        </p:tgtEl>
                                        <p:attrNameLst>
                                          <p:attrName>style.visibility</p:attrName>
                                        </p:attrNameLst>
                                      </p:cBhvr>
                                      <p:to>
                                        <p:strVal val="visible"/>
                                      </p:to>
                                    </p:set>
                                    <p:anim calcmode="lin" valueType="num">
                                      <p:cBhvr additive="base">
                                        <p:cTn id="41" dur="250" fill="hold"/>
                                        <p:tgtEl>
                                          <p:spTgt spid="4">
                                            <p:txEl>
                                              <p:pRg st="4" end="4"/>
                                            </p:txEl>
                                          </p:spTgt>
                                        </p:tgtEl>
                                        <p:attrNameLst>
                                          <p:attrName>ppt_x</p:attrName>
                                        </p:attrNameLst>
                                      </p:cBhvr>
                                      <p:tavLst>
                                        <p:tav tm="0">
                                          <p:val>
                                            <p:strVal val="0-#ppt_w/2"/>
                                          </p:val>
                                        </p:tav>
                                        <p:tav tm="100000">
                                          <p:val>
                                            <p:strVal val="#ppt_x"/>
                                          </p:val>
                                        </p:tav>
                                      </p:tavLst>
                                    </p:anim>
                                    <p:anim calcmode="lin" valueType="num">
                                      <p:cBhvr additive="base">
                                        <p:cTn id="42" dur="250" fill="hold"/>
                                        <p:tgtEl>
                                          <p:spTgt spid="4">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 calcmode="lin" valueType="num">
                                      <p:cBhvr additive="base">
                                        <p:cTn id="47" dur="250" fill="hold"/>
                                        <p:tgtEl>
                                          <p:spTgt spid="4">
                                            <p:txEl>
                                              <p:pRg st="5" end="5"/>
                                            </p:txEl>
                                          </p:spTgt>
                                        </p:tgtEl>
                                        <p:attrNameLst>
                                          <p:attrName>ppt_x</p:attrName>
                                        </p:attrNameLst>
                                      </p:cBhvr>
                                      <p:tavLst>
                                        <p:tav tm="0">
                                          <p:val>
                                            <p:strVal val="0-#ppt_w/2"/>
                                          </p:val>
                                        </p:tav>
                                        <p:tav tm="100000">
                                          <p:val>
                                            <p:strVal val="#ppt_x"/>
                                          </p:val>
                                        </p:tav>
                                      </p:tavLst>
                                    </p:anim>
                                    <p:anim calcmode="lin" valueType="num">
                                      <p:cBhvr additive="base">
                                        <p:cTn id="48" dur="250" fill="hold"/>
                                        <p:tgtEl>
                                          <p:spTgt spid="4">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rPr>
              <a:t>Ultralight aircraft:</a:t>
            </a:r>
          </a:p>
        </p:txBody>
      </p:sp>
      <p:pic>
        <p:nvPicPr>
          <p:cNvPr id="5" name="Content Placeholder 4"/>
          <p:cNvPicPr>
            <a:picLocks noGrp="1"/>
          </p:cNvPicPr>
          <p:nvPr>
            <p:ph sz="half" idx="1"/>
          </p:nvPr>
        </p:nvPicPr>
        <p:blipFill>
          <a:blip r:embed="rId2">
            <a:extLst>
              <a:ext uri="{28A0092B-C50C-407E-A947-70E740481C1C}">
                <a14:useLocalDpi xmlns:a14="http://schemas.microsoft.com/office/drawing/2010/main" val="0"/>
              </a:ext>
            </a:extLst>
          </a:blip>
          <a:stretch>
            <a:fillRect/>
          </a:stretch>
        </p:blipFill>
        <p:spPr>
          <a:xfrm>
            <a:off x="323528" y="1844824"/>
            <a:ext cx="4176464" cy="3456384"/>
          </a:xfrm>
          <a:prstGeom prst="rect">
            <a:avLst/>
          </a:prstGeom>
          <a:ln>
            <a:noFill/>
          </a:ln>
          <a:effectLst>
            <a:outerShdw blurRad="292100" dist="139700" dir="2700000" algn="tl" rotWithShape="0">
              <a:srgbClr val="333333">
                <a:alpha val="65000"/>
              </a:srgbClr>
            </a:outerShdw>
          </a:effectLst>
        </p:spPr>
      </p:pic>
      <p:sp>
        <p:nvSpPr>
          <p:cNvPr id="4" name="Content Placeholder 3"/>
          <p:cNvSpPr>
            <a:spLocks noGrp="1"/>
          </p:cNvSpPr>
          <p:nvPr>
            <p:ph sz="half" idx="2"/>
          </p:nvPr>
        </p:nvSpPr>
        <p:spPr>
          <a:xfrm>
            <a:off x="4932040" y="1869165"/>
            <a:ext cx="4176464" cy="4200245"/>
          </a:xfrm>
        </p:spPr>
        <p:txBody>
          <a:bodyPr/>
          <a:lstStyle/>
          <a:p>
            <a:r>
              <a:rPr lang="en-US" sz="2000" dirty="0"/>
              <a:t>Ultralight aircraft take off from Pokhara and offer spectacular views of the lakes, mountains, and villages.</a:t>
            </a:r>
          </a:p>
          <a:p>
            <a:r>
              <a:rPr lang="en-US" sz="2000" dirty="0"/>
              <a:t>It provides tourists with heaven like view of Pokhara valley.</a:t>
            </a:r>
          </a:p>
          <a:p>
            <a:r>
              <a:rPr lang="en-US" sz="2000" dirty="0"/>
              <a:t>Tourists also can see mountains from very near.</a:t>
            </a:r>
          </a:p>
        </p:txBody>
      </p:sp>
    </p:spTree>
    <p:extLst>
      <p:ext uri="{BB962C8B-B14F-4D97-AF65-F5344CB8AC3E}">
        <p14:creationId xmlns:p14="http://schemas.microsoft.com/office/powerpoint/2010/main" val="71726967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 calcmode="lin" valueType="num">
                                      <p:cBhvr additive="base">
                                        <p:cTn id="17" dur="25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8" dur="25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4">
                                            <p:txEl>
                                              <p:pRg st="1" end="1"/>
                                            </p:txEl>
                                          </p:spTgt>
                                        </p:tgtEl>
                                        <p:attrNameLst>
                                          <p:attrName>style.visibility</p:attrName>
                                        </p:attrNameLst>
                                      </p:cBhvr>
                                      <p:to>
                                        <p:strVal val="visible"/>
                                      </p:to>
                                    </p:set>
                                    <p:anim calcmode="lin" valueType="num">
                                      <p:cBhvr additive="base">
                                        <p:cTn id="23" dur="25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24" dur="25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4">
                                            <p:txEl>
                                              <p:pRg st="2" end="2"/>
                                            </p:txEl>
                                          </p:spTgt>
                                        </p:tgtEl>
                                        <p:attrNameLst>
                                          <p:attrName>style.visibility</p:attrName>
                                        </p:attrNameLst>
                                      </p:cBhvr>
                                      <p:to>
                                        <p:strVal val="visible"/>
                                      </p:to>
                                    </p:set>
                                    <p:anim calcmode="lin" valueType="num">
                                      <p:cBhvr additive="base">
                                        <p:cTn id="29" dur="25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30" dur="25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FBA8A2-5714-EBB1-0E4F-4A524E62C8D8}"/>
              </a:ext>
            </a:extLst>
          </p:cNvPr>
          <p:cNvSpPr>
            <a:spLocks noGrp="1"/>
          </p:cNvSpPr>
          <p:nvPr>
            <p:ph type="title"/>
          </p:nvPr>
        </p:nvSpPr>
        <p:spPr/>
        <p:txBody>
          <a:bodyPr/>
          <a:lstStyle/>
          <a:p>
            <a:pPr algn="ctr"/>
            <a:r>
              <a:rPr lang="en-GB" sz="3600" b="1" dirty="0">
                <a:solidFill>
                  <a:srgbClr val="FFC000"/>
                </a:solidFill>
              </a:rPr>
              <a:t>Current Situation of </a:t>
            </a:r>
            <a:r>
              <a:rPr lang="en-GB" sz="3600" b="1" dirty="0" err="1">
                <a:solidFill>
                  <a:srgbClr val="FFC000"/>
                </a:solidFill>
              </a:rPr>
              <a:t>Toursim</a:t>
            </a:r>
            <a:r>
              <a:rPr lang="en-GB" sz="3600" b="1" dirty="0">
                <a:solidFill>
                  <a:srgbClr val="FFC000"/>
                </a:solidFill>
              </a:rPr>
              <a:t> in Nepal:</a:t>
            </a:r>
          </a:p>
        </p:txBody>
      </p:sp>
      <p:sp>
        <p:nvSpPr>
          <p:cNvPr id="4" name="Content Placeholder 3">
            <a:extLst>
              <a:ext uri="{FF2B5EF4-FFF2-40B4-BE49-F238E27FC236}">
                <a16:creationId xmlns:a16="http://schemas.microsoft.com/office/drawing/2014/main" xmlns="" id="{B56A7D20-1135-60AA-CF06-1F7CE34CA646}"/>
              </a:ext>
            </a:extLst>
          </p:cNvPr>
          <p:cNvSpPr>
            <a:spLocks noGrp="1"/>
          </p:cNvSpPr>
          <p:nvPr>
            <p:ph sz="half" idx="2"/>
          </p:nvPr>
        </p:nvSpPr>
        <p:spPr>
          <a:xfrm>
            <a:off x="143000" y="4869160"/>
            <a:ext cx="9001000" cy="4258868"/>
          </a:xfrm>
        </p:spPr>
        <p:txBody>
          <a:bodyPr/>
          <a:lstStyle/>
          <a:p>
            <a:pPr marL="0" indent="0" algn="r">
              <a:buNone/>
            </a:pPr>
            <a:r>
              <a:rPr lang="en-US" i="1" dirty="0">
                <a:latin typeface="Calibri" panose="020F0502020204030204" pitchFamily="34" charset="0"/>
                <a:ea typeface="Calibri" panose="020F0502020204030204" pitchFamily="34" charset="0"/>
                <a:cs typeface="Mangal" panose="02040503050203030202" pitchFamily="18" charset="0"/>
              </a:rPr>
              <a:t>Source: Macrotrends.net</a:t>
            </a:r>
            <a:endParaRPr lang="en-US" sz="1800" i="1" dirty="0">
              <a:effectLst/>
              <a:latin typeface="Calibri" panose="020F0502020204030204" pitchFamily="34" charset="0"/>
              <a:ea typeface="Calibri" panose="020F0502020204030204" pitchFamily="34" charset="0"/>
              <a:cs typeface="Mangal" panose="02040503050203030202" pitchFamily="18" charset="0"/>
            </a:endParaRPr>
          </a:p>
          <a:p>
            <a:pPr marL="0" indent="0">
              <a:buNone/>
            </a:pPr>
            <a:r>
              <a:rPr lang="en-US" sz="1800" dirty="0">
                <a:effectLst/>
                <a:latin typeface="Calibri" panose="020F0502020204030204" pitchFamily="34" charset="0"/>
                <a:ea typeface="Calibri" panose="020F0502020204030204" pitchFamily="34" charset="0"/>
                <a:cs typeface="Mangal" panose="02040503050203030202" pitchFamily="18" charset="0"/>
              </a:rPr>
              <a:t>Nowadays due to COVID situation, the tourism industry has adversely been affected. The number of the yearly visiting tourists in Nepal decreased by 80 percentage in 2020. Even in the streets of Pokhara Lakeside which used to be full if tourists, there are very less tourists found in the streets. </a:t>
            </a:r>
          </a:p>
          <a:p>
            <a:pPr marL="0" indent="0">
              <a:buNone/>
            </a:pPr>
            <a:endParaRPr lang="en-GB" dirty="0"/>
          </a:p>
        </p:txBody>
      </p:sp>
      <p:pic>
        <p:nvPicPr>
          <p:cNvPr id="5" name="Content Placeholder 4">
            <a:extLst>
              <a:ext uri="{FF2B5EF4-FFF2-40B4-BE49-F238E27FC236}">
                <a16:creationId xmlns:a16="http://schemas.microsoft.com/office/drawing/2014/main" xmlns="" id="{BD8882E9-A412-8313-32B2-891A401AB104}"/>
              </a:ext>
            </a:extLst>
          </p:cNvPr>
          <p:cNvPicPr>
            <a:picLocks noGrp="1" noChangeAspect="1"/>
          </p:cNvPicPr>
          <p:nvPr>
            <p:ph sz="half" idx="1"/>
          </p:nvPr>
        </p:nvPicPr>
        <p:blipFill>
          <a:blip r:embed="rId3" cstate="print">
            <a:extLst>
              <a:ext uri="{28A0092B-C50C-407E-A947-70E740481C1C}">
                <a14:useLocalDpi xmlns:a14="http://schemas.microsoft.com/office/drawing/2010/main" val="0"/>
              </a:ext>
            </a:extLst>
          </a:blip>
          <a:srcRect/>
          <a:stretch>
            <a:fillRect/>
          </a:stretch>
        </p:blipFill>
        <p:spPr bwMode="auto">
          <a:xfrm>
            <a:off x="770579" y="1628800"/>
            <a:ext cx="7602841" cy="3240360"/>
          </a:xfrm>
          <a:prstGeom prst="rect">
            <a:avLst/>
          </a:prstGeom>
          <a:noFill/>
          <a:ln>
            <a:noFill/>
          </a:ln>
        </p:spPr>
      </p:pic>
    </p:spTree>
    <p:extLst>
      <p:ext uri="{BB962C8B-B14F-4D97-AF65-F5344CB8AC3E}">
        <p14:creationId xmlns:p14="http://schemas.microsoft.com/office/powerpoint/2010/main" val="27737948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fltVal val="0"/>
                                          </p:val>
                                        </p:tav>
                                        <p:tav tm="100000">
                                          <p:val>
                                            <p:strVal val="#ppt_h"/>
                                          </p:val>
                                        </p:tav>
                                      </p:tavLst>
                                    </p:anim>
                                    <p:animEffect transition="in" filter="fade">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0" end="0"/>
                                            </p:txEl>
                                          </p:spTgt>
                                        </p:tgtEl>
                                        <p:attrNameLst>
                                          <p:attrName>style.visibility</p:attrName>
                                        </p:attrNameLst>
                                      </p:cBhvr>
                                      <p:to>
                                        <p:strVal val="visible"/>
                                      </p:to>
                                    </p:set>
                                    <p:anim calcmode="lin" valueType="num">
                                      <p:cBhvr additive="base">
                                        <p:cTn id="19" dur="25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20" dur="25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4">
                                            <p:txEl>
                                              <p:pRg st="1" end="1"/>
                                            </p:txEl>
                                          </p:spTgt>
                                        </p:tgtEl>
                                        <p:attrNameLst>
                                          <p:attrName>style.visibility</p:attrName>
                                        </p:attrNameLst>
                                      </p:cBhvr>
                                      <p:to>
                                        <p:strVal val="visible"/>
                                      </p:to>
                                    </p:set>
                                    <p:anim calcmode="lin" valueType="num">
                                      <p:cBhvr additive="base">
                                        <p:cTn id="25" dur="25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26" dur="25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Content Placeholder 14">
            <a:extLst>
              <a:ext uri="{FF2B5EF4-FFF2-40B4-BE49-F238E27FC236}">
                <a16:creationId xmlns:a16="http://schemas.microsoft.com/office/drawing/2014/main" xmlns="" id="{C62D621B-E075-A058-D0FC-0CA14BD05B12}"/>
              </a:ext>
            </a:extLst>
          </p:cNvPr>
          <p:cNvSpPr>
            <a:spLocks noGrp="1"/>
          </p:cNvSpPr>
          <p:nvPr>
            <p:ph sz="half" idx="2"/>
          </p:nvPr>
        </p:nvSpPr>
        <p:spPr>
          <a:xfrm>
            <a:off x="4572000" y="1556792"/>
            <a:ext cx="4572000" cy="4200245"/>
          </a:xfrm>
        </p:spPr>
        <p:txBody>
          <a:bodyPr>
            <a:normAutofit/>
          </a:bodyPr>
          <a:lstStyle/>
          <a:p>
            <a:pPr marL="0" indent="0" algn="just">
              <a:buNone/>
            </a:pPr>
            <a:r>
              <a:rPr lang="en-GB" sz="2200" dirty="0"/>
              <a:t>The above table includes the data showing the number of tourists arriving in Nepal yearly. It shows the adverse effect of how the COVID situation in year 2020. the tourists drastically decreased by 80% in year 2020. </a:t>
            </a:r>
          </a:p>
        </p:txBody>
      </p:sp>
      <p:pic>
        <p:nvPicPr>
          <p:cNvPr id="23" name="Content Placeholder 22">
            <a:extLst>
              <a:ext uri="{FF2B5EF4-FFF2-40B4-BE49-F238E27FC236}">
                <a16:creationId xmlns:a16="http://schemas.microsoft.com/office/drawing/2014/main" xmlns="" id="{FF86A12B-39CB-0160-7666-B125C939B2E8}"/>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79512" y="1628800"/>
            <a:ext cx="4322255" cy="3791156"/>
          </a:xfrm>
        </p:spPr>
      </p:pic>
    </p:spTree>
    <p:extLst>
      <p:ext uri="{BB962C8B-B14F-4D97-AF65-F5344CB8AC3E}">
        <p14:creationId xmlns:p14="http://schemas.microsoft.com/office/powerpoint/2010/main" val="3914490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500"/>
                                        <p:tgtEl>
                                          <p:spTgt spid="2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 calcmode="lin" valueType="num">
                                      <p:cBhvr additive="base">
                                        <p:cTn id="12" dur="25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13" dur="25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xmlns="" id="{F90041A4-3616-D9A3-0305-6C7374ED3947}"/>
              </a:ext>
            </a:extLst>
          </p:cNvPr>
          <p:cNvSpPr>
            <a:spLocks noGrp="1"/>
          </p:cNvSpPr>
          <p:nvPr>
            <p:ph type="title"/>
          </p:nvPr>
        </p:nvSpPr>
        <p:spPr>
          <a:xfrm>
            <a:off x="973004" y="152400"/>
            <a:ext cx="7055380" cy="1400530"/>
          </a:xfrm>
        </p:spPr>
        <p:txBody>
          <a:bodyPr/>
          <a:lstStyle/>
          <a:p>
            <a:pPr algn="ctr"/>
            <a:r>
              <a:rPr lang="en-GB" b="1" dirty="0">
                <a:solidFill>
                  <a:srgbClr val="FFC000"/>
                </a:solidFill>
              </a:rPr>
              <a:t>Suggestions and Recommendations:-</a:t>
            </a:r>
          </a:p>
        </p:txBody>
      </p:sp>
      <p:sp>
        <p:nvSpPr>
          <p:cNvPr id="6" name="TextBox 5">
            <a:extLst>
              <a:ext uri="{FF2B5EF4-FFF2-40B4-BE49-F238E27FC236}">
                <a16:creationId xmlns:a16="http://schemas.microsoft.com/office/drawing/2014/main" xmlns="" id="{E1596532-D582-0635-AEE7-A233B7124053}"/>
              </a:ext>
            </a:extLst>
          </p:cNvPr>
          <p:cNvSpPr txBox="1"/>
          <p:nvPr/>
        </p:nvSpPr>
        <p:spPr>
          <a:xfrm>
            <a:off x="107504" y="1447800"/>
            <a:ext cx="8856984" cy="5909823"/>
          </a:xfrm>
          <a:prstGeom prst="rect">
            <a:avLst/>
          </a:prstGeom>
          <a:noFill/>
        </p:spPr>
        <p:txBody>
          <a:bodyPr wrap="square" rtlCol="0">
            <a:spAutoFit/>
          </a:bodyPr>
          <a:lstStyle/>
          <a:p>
            <a:pPr marL="342900" lvl="0" indent="-342900" algn="just">
              <a:lnSpc>
                <a:spcPct val="115000"/>
              </a:lnSpc>
              <a:spcAft>
                <a:spcPts val="1000"/>
              </a:spcAft>
              <a:buFont typeface="+mj-lt"/>
              <a:buAutoNum type="arabicPeriod"/>
            </a:pPr>
            <a:r>
              <a:rPr lang="en-US" sz="2000" dirty="0">
                <a:latin typeface="+mj-lt"/>
                <a:ea typeface="+mj-ea"/>
                <a:cs typeface="+mj-cs"/>
              </a:rPr>
              <a:t>Competitive events where tourists and locals can participate must be held.</a:t>
            </a:r>
          </a:p>
          <a:p>
            <a:pPr marL="342900" indent="-342900" algn="just">
              <a:lnSpc>
                <a:spcPct val="115000"/>
              </a:lnSpc>
              <a:spcAft>
                <a:spcPts val="1000"/>
              </a:spcAft>
              <a:buFont typeface="+mj-lt"/>
              <a:buAutoNum type="arabicPeriod"/>
            </a:pPr>
            <a:r>
              <a:rPr lang="en-US" sz="2000" dirty="0">
                <a:latin typeface="+mj-lt"/>
                <a:ea typeface="+mj-ea"/>
                <a:cs typeface="+mj-cs"/>
              </a:rPr>
              <a:t>Better accommodation facilities and quality hospitality must be provided to the tourists.</a:t>
            </a:r>
            <a:endParaRPr lang="en-GB" sz="2000" dirty="0">
              <a:latin typeface="+mj-lt"/>
              <a:ea typeface="+mj-ea"/>
              <a:cs typeface="+mj-cs"/>
            </a:endParaRPr>
          </a:p>
          <a:p>
            <a:pPr marL="342900" indent="-342900" algn="just">
              <a:lnSpc>
                <a:spcPct val="115000"/>
              </a:lnSpc>
              <a:spcAft>
                <a:spcPts val="1000"/>
              </a:spcAft>
              <a:buFont typeface="+mj-lt"/>
              <a:buAutoNum type="arabicPeriod"/>
            </a:pPr>
            <a:r>
              <a:rPr lang="en-US" sz="2000" dirty="0">
                <a:latin typeface="+mj-lt"/>
                <a:ea typeface="+mj-ea"/>
                <a:cs typeface="+mj-cs"/>
              </a:rPr>
              <a:t>Cleanliness shall be done and hygienic environment shall be maintained.</a:t>
            </a:r>
            <a:endParaRPr lang="en-GB" sz="2000" dirty="0">
              <a:latin typeface="+mj-lt"/>
              <a:ea typeface="+mj-ea"/>
              <a:cs typeface="+mj-cs"/>
            </a:endParaRPr>
          </a:p>
          <a:p>
            <a:pPr marL="342900" indent="-342900" algn="just">
              <a:lnSpc>
                <a:spcPct val="115000"/>
              </a:lnSpc>
              <a:spcAft>
                <a:spcPts val="1000"/>
              </a:spcAft>
              <a:buFont typeface="+mj-lt"/>
              <a:buAutoNum type="arabicPeriod"/>
            </a:pPr>
            <a:r>
              <a:rPr lang="en-US" sz="2000" dirty="0">
                <a:latin typeface="+mj-lt"/>
                <a:ea typeface="+mj-ea"/>
                <a:cs typeface="+mj-cs"/>
              </a:rPr>
              <a:t> Mega projects like Visit Year 2020 should be launched again.</a:t>
            </a:r>
            <a:endParaRPr lang="en-GB" sz="2000" dirty="0">
              <a:latin typeface="+mj-lt"/>
              <a:ea typeface="+mj-ea"/>
              <a:cs typeface="+mj-cs"/>
            </a:endParaRPr>
          </a:p>
          <a:p>
            <a:pPr marL="342900" indent="-342900" algn="just">
              <a:lnSpc>
                <a:spcPct val="115000"/>
              </a:lnSpc>
              <a:spcAft>
                <a:spcPts val="1000"/>
              </a:spcAft>
              <a:buFont typeface="+mj-lt"/>
              <a:buAutoNum type="arabicPeriod"/>
            </a:pPr>
            <a:r>
              <a:rPr lang="en-US" sz="2000" dirty="0">
                <a:latin typeface="+mj-lt"/>
                <a:ea typeface="+mj-ea"/>
                <a:cs typeface="+mj-cs"/>
              </a:rPr>
              <a:t>Government must run language classes of different languages for the stake holders of tourism.</a:t>
            </a:r>
            <a:endParaRPr lang="en-GB" sz="2000" dirty="0">
              <a:latin typeface="+mj-lt"/>
              <a:ea typeface="+mj-ea"/>
              <a:cs typeface="+mj-cs"/>
            </a:endParaRPr>
          </a:p>
          <a:p>
            <a:pPr marL="342900" indent="-342900" algn="just">
              <a:lnSpc>
                <a:spcPct val="115000"/>
              </a:lnSpc>
              <a:spcAft>
                <a:spcPts val="1000"/>
              </a:spcAft>
              <a:buFont typeface="+mj-lt"/>
              <a:buAutoNum type="arabicPeriod"/>
            </a:pPr>
            <a:r>
              <a:rPr lang="en-US" sz="2000" dirty="0">
                <a:latin typeface="+mj-lt"/>
                <a:ea typeface="+mj-ea"/>
                <a:cs typeface="+mj-cs"/>
              </a:rPr>
              <a:t>Tourist map must be displayed in various places to provide the information about the routes of visits.</a:t>
            </a:r>
          </a:p>
          <a:p>
            <a:pPr marL="342900" indent="-342900" algn="just">
              <a:lnSpc>
                <a:spcPct val="115000"/>
              </a:lnSpc>
              <a:spcAft>
                <a:spcPts val="1000"/>
              </a:spcAft>
              <a:buFont typeface="+mj-lt"/>
              <a:buAutoNum type="arabicPeriod"/>
            </a:pPr>
            <a:r>
              <a:rPr lang="en-US" sz="2000" dirty="0">
                <a:latin typeface="+mj-lt"/>
                <a:ea typeface="+mj-ea"/>
                <a:cs typeface="+mj-cs"/>
              </a:rPr>
              <a:t>Eco Tourism and responsible tourism should be promoted by </a:t>
            </a:r>
            <a:r>
              <a:rPr lang="en-US" sz="2000" dirty="0" err="1">
                <a:latin typeface="+mj-lt"/>
                <a:ea typeface="+mj-ea"/>
                <a:cs typeface="+mj-cs"/>
              </a:rPr>
              <a:t>oraganizing</a:t>
            </a:r>
            <a:r>
              <a:rPr lang="en-US" sz="2000" dirty="0">
                <a:latin typeface="+mj-lt"/>
                <a:ea typeface="+mj-ea"/>
                <a:cs typeface="+mj-cs"/>
              </a:rPr>
              <a:t> different eco friendly packages.</a:t>
            </a:r>
            <a:endParaRPr lang="en-GB" sz="2000" dirty="0">
              <a:latin typeface="+mj-lt"/>
              <a:ea typeface="+mj-ea"/>
              <a:cs typeface="+mj-cs"/>
            </a:endParaRPr>
          </a:p>
          <a:p>
            <a:pPr marL="342900" lvl="0" indent="-342900" algn="just">
              <a:lnSpc>
                <a:spcPct val="115000"/>
              </a:lnSpc>
              <a:spcAft>
                <a:spcPts val="1000"/>
              </a:spcAft>
              <a:buFont typeface="+mj-lt"/>
              <a:buAutoNum type="arabicPeriod"/>
            </a:pPr>
            <a:endParaRPr lang="en-GB" sz="1800" dirty="0">
              <a:effectLst/>
              <a:latin typeface="Calibri" panose="020F0502020204030204" pitchFamily="34" charset="0"/>
              <a:ea typeface="Calibri" panose="020F0502020204030204" pitchFamily="34" charset="0"/>
              <a:cs typeface="Mangal" panose="02040503050203030202" pitchFamily="18" charset="0"/>
            </a:endParaRPr>
          </a:p>
        </p:txBody>
      </p:sp>
    </p:spTree>
    <p:extLst>
      <p:ext uri="{BB962C8B-B14F-4D97-AF65-F5344CB8AC3E}">
        <p14:creationId xmlns:p14="http://schemas.microsoft.com/office/powerpoint/2010/main" val="418391370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p:cu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009DD4B-9AA7-A760-118C-39F8F390E3F3}"/>
              </a:ext>
            </a:extLst>
          </p:cNvPr>
          <p:cNvSpPr>
            <a:spLocks noGrp="1"/>
          </p:cNvSpPr>
          <p:nvPr>
            <p:ph type="title"/>
          </p:nvPr>
        </p:nvSpPr>
        <p:spPr/>
        <p:txBody>
          <a:bodyPr/>
          <a:lstStyle/>
          <a:p>
            <a:r>
              <a:rPr lang="en-GB" b="1" dirty="0">
                <a:solidFill>
                  <a:srgbClr val="FFC000"/>
                </a:solidFill>
              </a:rPr>
              <a:t>Conclusion:</a:t>
            </a:r>
          </a:p>
        </p:txBody>
      </p:sp>
      <p:sp>
        <p:nvSpPr>
          <p:cNvPr id="3" name="TextBox 2">
            <a:extLst>
              <a:ext uri="{FF2B5EF4-FFF2-40B4-BE49-F238E27FC236}">
                <a16:creationId xmlns:a16="http://schemas.microsoft.com/office/drawing/2014/main" xmlns="" id="{56C8AA4C-D91C-A169-DF8B-D849C1EFD8DF}"/>
              </a:ext>
            </a:extLst>
          </p:cNvPr>
          <p:cNvSpPr txBox="1"/>
          <p:nvPr/>
        </p:nvSpPr>
        <p:spPr>
          <a:xfrm>
            <a:off x="484710" y="1340768"/>
            <a:ext cx="7327650" cy="3754874"/>
          </a:xfrm>
          <a:prstGeom prst="rect">
            <a:avLst/>
          </a:prstGeom>
          <a:noFill/>
        </p:spPr>
        <p:txBody>
          <a:bodyPr wrap="square" rtlCol="0">
            <a:spAutoFit/>
          </a:bodyPr>
          <a:lstStyle/>
          <a:p>
            <a:r>
              <a:rPr lang="en-US" sz="2000" dirty="0">
                <a:latin typeface="+mj-lt"/>
                <a:ea typeface="+mj-ea"/>
                <a:cs typeface="+mj-cs"/>
              </a:rPr>
              <a:t>There are endless possibilities to extend the tourism industries in Nepal. Nepal Tourism Board has run various programs to promote it. Most of the programs are conducted by emphasizing on travel and tourism related people/organizations only but in our point of view such programs will be more successful if publics are also included in it. Though the COVID situation dragged us down in the development of tourism but let’s hope that our country will rise again in the field of tourism and soar the new heights beyond the boundary that our country has ever reached.</a:t>
            </a:r>
            <a:endParaRPr lang="en-GB" sz="2000" dirty="0">
              <a:latin typeface="+mj-lt"/>
              <a:ea typeface="+mj-ea"/>
              <a:cs typeface="+mj-cs"/>
            </a:endParaRPr>
          </a:p>
          <a:p>
            <a:endParaRPr lang="en-GB" dirty="0"/>
          </a:p>
        </p:txBody>
      </p:sp>
    </p:spTree>
    <p:extLst>
      <p:ext uri="{BB962C8B-B14F-4D97-AF65-F5344CB8AC3E}">
        <p14:creationId xmlns:p14="http://schemas.microsoft.com/office/powerpoint/2010/main" val="116769376"/>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B4EABCF-E80B-BF09-A582-A5FC11BB111D}"/>
              </a:ext>
            </a:extLst>
          </p:cNvPr>
          <p:cNvSpPr>
            <a:spLocks noGrp="1"/>
          </p:cNvSpPr>
          <p:nvPr>
            <p:ph type="title"/>
          </p:nvPr>
        </p:nvSpPr>
        <p:spPr>
          <a:xfrm>
            <a:off x="900996" y="2348880"/>
            <a:ext cx="7055380" cy="1400530"/>
          </a:xfrm>
        </p:spPr>
        <p:txBody>
          <a:bodyPr/>
          <a:lstStyle/>
          <a:p>
            <a:pPr algn="ctr"/>
            <a:r>
              <a:rPr lang="en-GB" sz="6600" b="1" dirty="0">
                <a:solidFill>
                  <a:srgbClr val="FFC000"/>
                </a:solidFill>
                <a:latin typeface="Arial Black" panose="020B0A04020102020204" pitchFamily="34" charset="0"/>
              </a:rPr>
              <a:t>Thank you!!!</a:t>
            </a:r>
            <a:br>
              <a:rPr lang="en-GB" sz="6600" b="1" dirty="0">
                <a:solidFill>
                  <a:srgbClr val="FFC000"/>
                </a:solidFill>
                <a:latin typeface="Arial Black" panose="020B0A04020102020204" pitchFamily="34" charset="0"/>
              </a:rPr>
            </a:br>
            <a:r>
              <a:rPr lang="en-GB" sz="6600" b="1" dirty="0">
                <a:solidFill>
                  <a:srgbClr val="FFC000"/>
                </a:solidFill>
                <a:latin typeface="Arial Black" panose="020B0A04020102020204" pitchFamily="34" charset="0"/>
              </a:rPr>
              <a:t/>
            </a:r>
            <a:br>
              <a:rPr lang="en-GB" sz="6600" b="1" dirty="0">
                <a:solidFill>
                  <a:srgbClr val="FFC000"/>
                </a:solidFill>
                <a:latin typeface="Arial Black" panose="020B0A04020102020204" pitchFamily="34" charset="0"/>
              </a:rPr>
            </a:br>
            <a:endParaRPr lang="en-GB" sz="6600" b="1" dirty="0">
              <a:solidFill>
                <a:srgbClr val="FFC000"/>
              </a:solidFill>
              <a:latin typeface="Arial Black" panose="020B0A04020102020204" pitchFamily="34" charset="0"/>
            </a:endParaRPr>
          </a:p>
        </p:txBody>
      </p:sp>
    </p:spTree>
    <p:extLst>
      <p:ext uri="{BB962C8B-B14F-4D97-AF65-F5344CB8AC3E}">
        <p14:creationId xmlns:p14="http://schemas.microsoft.com/office/powerpoint/2010/main" val="3978424840"/>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randombar(horizont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E7227724-D01F-1D60-B9CC-458809AA6B00}"/>
              </a:ext>
            </a:extLst>
          </p:cNvPr>
          <p:cNvSpPr>
            <a:spLocks noGrp="1"/>
          </p:cNvSpPr>
          <p:nvPr>
            <p:ph type="ctrTitle"/>
          </p:nvPr>
        </p:nvSpPr>
        <p:spPr>
          <a:xfrm>
            <a:off x="2195736" y="171427"/>
            <a:ext cx="4680520" cy="1241349"/>
          </a:xfrm>
        </p:spPr>
        <p:txBody>
          <a:bodyPr/>
          <a:lstStyle/>
          <a:p>
            <a:pPr algn="ctr">
              <a:lnSpc>
                <a:spcPct val="115000"/>
              </a:lnSpc>
              <a:spcAft>
                <a:spcPts val="1000"/>
              </a:spcAft>
            </a:pPr>
            <a:r>
              <a:rPr lang="en-GB" b="1" dirty="0">
                <a:solidFill>
                  <a:srgbClr val="FFC000"/>
                </a:solidFill>
              </a:rPr>
              <a:t>Outline:</a:t>
            </a:r>
          </a:p>
        </p:txBody>
      </p:sp>
      <p:sp>
        <p:nvSpPr>
          <p:cNvPr id="2" name="TextBox 1">
            <a:extLst>
              <a:ext uri="{FF2B5EF4-FFF2-40B4-BE49-F238E27FC236}">
                <a16:creationId xmlns:a16="http://schemas.microsoft.com/office/drawing/2014/main" xmlns="" id="{668F3062-F032-39E1-83A8-2170D54F4EAF}"/>
              </a:ext>
            </a:extLst>
          </p:cNvPr>
          <p:cNvSpPr txBox="1"/>
          <p:nvPr/>
        </p:nvSpPr>
        <p:spPr>
          <a:xfrm>
            <a:off x="1151620" y="1412776"/>
            <a:ext cx="6840760" cy="3539430"/>
          </a:xfrm>
          <a:prstGeom prst="rect">
            <a:avLst/>
          </a:prstGeom>
          <a:noFill/>
        </p:spPr>
        <p:txBody>
          <a:bodyPr wrap="square" rtlCol="0">
            <a:spAutoFit/>
          </a:bodyPr>
          <a:lstStyle/>
          <a:p>
            <a:pPr marL="457200" indent="-457200">
              <a:buFont typeface="Arial" panose="020B0604020202020204" pitchFamily="34" charset="0"/>
              <a:buChar char="•"/>
            </a:pPr>
            <a:r>
              <a:rPr lang="en-GB" sz="2800" b="1" dirty="0"/>
              <a:t>Acknowledgement</a:t>
            </a:r>
          </a:p>
          <a:p>
            <a:pPr marL="457200" indent="-457200">
              <a:buFont typeface="Arial" panose="020B0604020202020204" pitchFamily="34" charset="0"/>
              <a:buChar char="•"/>
            </a:pPr>
            <a:r>
              <a:rPr lang="en-GB" sz="2800" b="1" dirty="0"/>
              <a:t>Introduction of Tourism</a:t>
            </a:r>
          </a:p>
          <a:p>
            <a:pPr marL="457200" indent="-457200">
              <a:buFont typeface="Arial" panose="020B0604020202020204" pitchFamily="34" charset="0"/>
              <a:buChar char="•"/>
            </a:pPr>
            <a:r>
              <a:rPr lang="en-GB" sz="2800" b="1" dirty="0"/>
              <a:t>Responsible Tourism</a:t>
            </a:r>
          </a:p>
          <a:p>
            <a:pPr marL="457200" indent="-457200">
              <a:buFont typeface="Arial" panose="020B0604020202020204" pitchFamily="34" charset="0"/>
              <a:buChar char="•"/>
            </a:pPr>
            <a:r>
              <a:rPr lang="en-GB" sz="2800" b="1" dirty="0"/>
              <a:t>Tourism Activities One Can Enjoy in Nepal</a:t>
            </a:r>
          </a:p>
          <a:p>
            <a:pPr marL="457200" indent="-457200">
              <a:buFont typeface="Arial" panose="020B0604020202020204" pitchFamily="34" charset="0"/>
              <a:buChar char="•"/>
            </a:pPr>
            <a:r>
              <a:rPr lang="en-GB" sz="2800" b="1" dirty="0"/>
              <a:t>Current Situation of Tourism in Nepal</a:t>
            </a:r>
          </a:p>
          <a:p>
            <a:pPr marL="457200" indent="-457200">
              <a:buFont typeface="Arial" panose="020B0604020202020204" pitchFamily="34" charset="0"/>
              <a:buChar char="•"/>
            </a:pPr>
            <a:r>
              <a:rPr lang="en-GB" sz="2800" b="1" dirty="0"/>
              <a:t>Suggestions and Recommendations</a:t>
            </a:r>
          </a:p>
          <a:p>
            <a:pPr marL="457200" indent="-457200">
              <a:buFont typeface="Arial" panose="020B0604020202020204" pitchFamily="34" charset="0"/>
              <a:buChar char="•"/>
            </a:pPr>
            <a:r>
              <a:rPr lang="en-GB" sz="2800" b="1" dirty="0"/>
              <a:t>Conclusion</a:t>
            </a:r>
          </a:p>
        </p:txBody>
      </p:sp>
    </p:spTree>
    <p:extLst>
      <p:ext uri="{BB962C8B-B14F-4D97-AF65-F5344CB8AC3E}">
        <p14:creationId xmlns:p14="http://schemas.microsoft.com/office/powerpoint/2010/main" val="4069282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ppt_x"/>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7DD99A0-5A6D-4D6A-2BDE-D3381E1CA74F}"/>
              </a:ext>
            </a:extLst>
          </p:cNvPr>
          <p:cNvSpPr>
            <a:spLocks noGrp="1"/>
          </p:cNvSpPr>
          <p:nvPr>
            <p:ph type="title"/>
          </p:nvPr>
        </p:nvSpPr>
        <p:spPr>
          <a:xfrm>
            <a:off x="973004" y="1164374"/>
            <a:ext cx="7055380" cy="1400530"/>
          </a:xfrm>
        </p:spPr>
        <p:txBody>
          <a:bodyPr/>
          <a:lstStyle/>
          <a:p>
            <a:pPr algn="ctr"/>
            <a:r>
              <a:rPr lang="en-GB" sz="4400" b="1" dirty="0">
                <a:solidFill>
                  <a:srgbClr val="FFC000"/>
                </a:solidFill>
              </a:rPr>
              <a:t>Acknowledgement:</a:t>
            </a:r>
          </a:p>
        </p:txBody>
      </p:sp>
      <p:sp>
        <p:nvSpPr>
          <p:cNvPr id="4" name="TextBox 3">
            <a:extLst>
              <a:ext uri="{FF2B5EF4-FFF2-40B4-BE49-F238E27FC236}">
                <a16:creationId xmlns:a16="http://schemas.microsoft.com/office/drawing/2014/main" xmlns="" id="{7FB4E375-4276-917E-F539-61B2FBBE2315}"/>
              </a:ext>
            </a:extLst>
          </p:cNvPr>
          <p:cNvSpPr txBox="1"/>
          <p:nvPr/>
        </p:nvSpPr>
        <p:spPr>
          <a:xfrm>
            <a:off x="971600" y="2564904"/>
            <a:ext cx="7055380" cy="1938992"/>
          </a:xfrm>
          <a:prstGeom prst="rect">
            <a:avLst/>
          </a:prstGeom>
          <a:noFill/>
        </p:spPr>
        <p:txBody>
          <a:bodyPr wrap="square" rtlCol="0">
            <a:spAutoFit/>
          </a:bodyPr>
          <a:lstStyle/>
          <a:p>
            <a:pPr marL="457200" indent="-457200">
              <a:buFont typeface="+mj-lt"/>
              <a:buAutoNum type="arabicPeriod"/>
            </a:pPr>
            <a:r>
              <a:rPr lang="en-US" sz="2000" b="1" dirty="0">
                <a:effectLst/>
                <a:latin typeface="Calibri" panose="020F0502020204030204" pitchFamily="34" charset="0"/>
                <a:ea typeface="Calibri" panose="020F0502020204030204" pitchFamily="34" charset="0"/>
                <a:cs typeface="Mangal" panose="02040503050203030202" pitchFamily="18" charset="0"/>
              </a:rPr>
              <a:t>Mr. Madan Baral, Director GTTP Nepal</a:t>
            </a:r>
          </a:p>
          <a:p>
            <a:pPr marL="457200" indent="-457200">
              <a:buFont typeface="+mj-lt"/>
              <a:buAutoNum type="arabicPeriod"/>
            </a:pPr>
            <a:endParaRPr lang="en-GB" sz="2000" b="1" dirty="0">
              <a:effectLst/>
              <a:latin typeface="Calibri" panose="020F0502020204030204" pitchFamily="34" charset="0"/>
              <a:ea typeface="Calibri" panose="020F0502020204030204" pitchFamily="34" charset="0"/>
              <a:cs typeface="Mangal" panose="02040503050203030202" pitchFamily="18" charset="0"/>
            </a:endParaRPr>
          </a:p>
          <a:p>
            <a:pPr marL="457200" indent="-457200">
              <a:buFont typeface="+mj-lt"/>
              <a:buAutoNum type="arabicPeriod"/>
            </a:pPr>
            <a:r>
              <a:rPr lang="en-US" sz="2000" b="1" dirty="0">
                <a:effectLst/>
                <a:latin typeface="Calibri" panose="020F0502020204030204" pitchFamily="34" charset="0"/>
                <a:ea typeface="Calibri" panose="020F0502020204030204" pitchFamily="34" charset="0"/>
                <a:cs typeface="Mangal" panose="02040503050203030202" pitchFamily="18" charset="0"/>
              </a:rPr>
              <a:t>Mr. Saroj Pyakurel</a:t>
            </a:r>
            <a:r>
              <a:rPr lang="en-GB" sz="2000" b="1" dirty="0">
                <a:latin typeface="Calibri" panose="020F0502020204030204" pitchFamily="34" charset="0"/>
                <a:ea typeface="Calibri" panose="020F0502020204030204" pitchFamily="34" charset="0"/>
                <a:cs typeface="Mangal" panose="02040503050203030202" pitchFamily="18" charset="0"/>
              </a:rPr>
              <a:t> </a:t>
            </a:r>
            <a:r>
              <a:rPr lang="en-US" sz="2000" b="1" dirty="0">
                <a:effectLst/>
                <a:latin typeface="Calibri" panose="020F0502020204030204" pitchFamily="34" charset="0"/>
                <a:ea typeface="Calibri" panose="020F0502020204030204" pitchFamily="34" charset="0"/>
                <a:cs typeface="Mangal" panose="02040503050203030202" pitchFamily="18" charset="0"/>
              </a:rPr>
              <a:t>Director TRTI Nepal</a:t>
            </a:r>
          </a:p>
          <a:p>
            <a:pPr marL="457200" indent="-457200">
              <a:buFont typeface="+mj-lt"/>
              <a:buAutoNum type="arabicPeriod"/>
            </a:pPr>
            <a:endParaRPr lang="en-GB" sz="2000" b="1" dirty="0">
              <a:latin typeface="Calibri" panose="020F0502020204030204" pitchFamily="34" charset="0"/>
              <a:ea typeface="Calibri" panose="020F0502020204030204" pitchFamily="34" charset="0"/>
              <a:cs typeface="Mangal" panose="02040503050203030202" pitchFamily="18" charset="0"/>
            </a:endParaRPr>
          </a:p>
          <a:p>
            <a:pPr marL="457200" indent="-457200">
              <a:buFont typeface="+mj-lt"/>
              <a:buAutoNum type="arabicPeriod"/>
            </a:pPr>
            <a:r>
              <a:rPr lang="en-US" sz="2000" b="1" dirty="0">
                <a:effectLst/>
                <a:latin typeface="Calibri" panose="020F0502020204030204" pitchFamily="34" charset="0"/>
                <a:ea typeface="Calibri" panose="020F0502020204030204" pitchFamily="34" charset="0"/>
                <a:cs typeface="Mangal" panose="02040503050203030202" pitchFamily="18" charset="0"/>
              </a:rPr>
              <a:t>Mr. Ramesh Kumar Acharya, Founder and In-charge of Balodaya Secondary School</a:t>
            </a:r>
          </a:p>
        </p:txBody>
      </p:sp>
    </p:spTree>
    <p:extLst>
      <p:ext uri="{BB962C8B-B14F-4D97-AF65-F5344CB8AC3E}">
        <p14:creationId xmlns:p14="http://schemas.microsoft.com/office/powerpoint/2010/main" val="577314710"/>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50" fill="hold"/>
                                        <p:tgtEl>
                                          <p:spTgt spid="4"/>
                                        </p:tgtEl>
                                        <p:attrNameLst>
                                          <p:attrName>ppt_x</p:attrName>
                                        </p:attrNameLst>
                                      </p:cBhvr>
                                      <p:tavLst>
                                        <p:tav tm="0">
                                          <p:val>
                                            <p:strVal val="0-#ppt_w/2"/>
                                          </p:val>
                                        </p:tav>
                                        <p:tav tm="100000">
                                          <p:val>
                                            <p:strVal val="#ppt_x"/>
                                          </p:val>
                                        </p:tav>
                                      </p:tavLst>
                                    </p:anim>
                                    <p:anim calcmode="lin" valueType="num">
                                      <p:cBhvr additive="base">
                                        <p:cTn id="13" dur="25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984BC2C-01C9-6725-F907-17FDBB212783}"/>
              </a:ext>
            </a:extLst>
          </p:cNvPr>
          <p:cNvSpPr>
            <a:spLocks noGrp="1"/>
          </p:cNvSpPr>
          <p:nvPr>
            <p:ph type="title"/>
          </p:nvPr>
        </p:nvSpPr>
        <p:spPr/>
        <p:txBody>
          <a:bodyPr/>
          <a:lstStyle/>
          <a:p>
            <a:pPr algn="ctr"/>
            <a:r>
              <a:rPr lang="en-GB" b="1" dirty="0">
                <a:solidFill>
                  <a:srgbClr val="FFC000"/>
                </a:solidFill>
              </a:rPr>
              <a:t>Tourism: </a:t>
            </a:r>
            <a:br>
              <a:rPr lang="en-GB" b="1" dirty="0">
                <a:solidFill>
                  <a:srgbClr val="FFC000"/>
                </a:solidFill>
              </a:rPr>
            </a:br>
            <a:endParaRPr lang="en-GB" b="1" dirty="0">
              <a:solidFill>
                <a:srgbClr val="FFC000"/>
              </a:solidFill>
            </a:endParaRPr>
          </a:p>
        </p:txBody>
      </p:sp>
      <p:sp>
        <p:nvSpPr>
          <p:cNvPr id="4" name="TextBox 3">
            <a:extLst>
              <a:ext uri="{FF2B5EF4-FFF2-40B4-BE49-F238E27FC236}">
                <a16:creationId xmlns:a16="http://schemas.microsoft.com/office/drawing/2014/main" xmlns="" id="{0B09403D-A83A-EAF9-2C3E-0358532BC7E0}"/>
              </a:ext>
            </a:extLst>
          </p:cNvPr>
          <p:cNvSpPr txBox="1"/>
          <p:nvPr/>
        </p:nvSpPr>
        <p:spPr>
          <a:xfrm>
            <a:off x="484710" y="1443841"/>
            <a:ext cx="8479778" cy="5940088"/>
          </a:xfrm>
          <a:prstGeom prst="rect">
            <a:avLst/>
          </a:prstGeom>
          <a:noFill/>
        </p:spPr>
        <p:txBody>
          <a:bodyPr wrap="square" rtlCol="0">
            <a:spAutoFit/>
          </a:bodyPr>
          <a:lstStyle/>
          <a:p>
            <a:r>
              <a:rPr lang="en-GB" sz="2800" b="1" dirty="0">
                <a:solidFill>
                  <a:srgbClr val="FFC000"/>
                </a:solidFill>
              </a:rPr>
              <a:t>Introduction:</a:t>
            </a:r>
          </a:p>
          <a:p>
            <a:pPr marL="342900" indent="-342900">
              <a:buFont typeface="+mj-lt"/>
              <a:buAutoNum type="arabicPeriod"/>
            </a:pPr>
            <a:r>
              <a:rPr lang="en-GB" dirty="0"/>
              <a:t>Tourism is the industry related to providing the accommodation facilities to the tourists.</a:t>
            </a:r>
            <a:r>
              <a:rPr lang="en-US" dirty="0"/>
              <a:t> </a:t>
            </a:r>
          </a:p>
          <a:p>
            <a:pPr marL="342900" indent="-342900">
              <a:buFont typeface="+mj-lt"/>
              <a:buAutoNum type="arabicPeriod"/>
            </a:pPr>
            <a:r>
              <a:rPr lang="en-US" dirty="0"/>
              <a:t>Tourist visit many places in order to find some kind of enjoyment excitement that happen to provide them a break from the boring daily activities of life. </a:t>
            </a:r>
          </a:p>
          <a:p>
            <a:pPr marL="342900" indent="-342900">
              <a:buFont typeface="+mj-lt"/>
              <a:buAutoNum type="arabicPeriod"/>
            </a:pPr>
            <a:r>
              <a:rPr lang="en-US" dirty="0"/>
              <a:t>In context of Nepal, we can provide tourists with varieties of many activities that tourists find very thrilling.</a:t>
            </a:r>
          </a:p>
          <a:p>
            <a:endParaRPr lang="en-US" dirty="0"/>
          </a:p>
          <a:p>
            <a:r>
              <a:rPr lang="en-US" sz="2800" b="1" dirty="0">
                <a:solidFill>
                  <a:srgbClr val="FFC000"/>
                </a:solidFill>
              </a:rPr>
              <a:t>History of tourism in Nepal:</a:t>
            </a:r>
          </a:p>
          <a:p>
            <a:r>
              <a:rPr lang="en-US" dirty="0"/>
              <a:t>Nepal has a long history of tourism since ages ago. The history of tourism in Nepal begins from 1767 till today. There are four main events in the history of tourism in Nepal:</a:t>
            </a:r>
          </a:p>
          <a:p>
            <a:endParaRPr lang="en-US" b="1" dirty="0"/>
          </a:p>
          <a:p>
            <a:pPr marL="285750" indent="-285750">
              <a:buFont typeface="Arial" panose="020B0604020202020204" pitchFamily="34" charset="0"/>
              <a:buChar char="•"/>
            </a:pPr>
            <a:r>
              <a:rPr lang="en-US" b="1" dirty="0"/>
              <a:t>1792- Captain kirk </a:t>
            </a:r>
            <a:r>
              <a:rPr lang="en-US" b="1" dirty="0" err="1"/>
              <a:t>Patric</a:t>
            </a:r>
            <a:r>
              <a:rPr lang="en-US" b="1" dirty="0"/>
              <a:t> visited Nepal</a:t>
            </a:r>
          </a:p>
          <a:p>
            <a:pPr marL="285750" indent="-285750">
              <a:buFont typeface="Arial" panose="020B0604020202020204" pitchFamily="34" charset="0"/>
              <a:buChar char="•"/>
            </a:pPr>
            <a:r>
              <a:rPr lang="en-US" b="1" dirty="0"/>
              <a:t>1860- </a:t>
            </a:r>
            <a:r>
              <a:rPr lang="en-US" b="1" dirty="0" err="1"/>
              <a:t>Sugauli</a:t>
            </a:r>
            <a:r>
              <a:rPr lang="en-US" b="1" dirty="0"/>
              <a:t> Treaty</a:t>
            </a:r>
          </a:p>
          <a:p>
            <a:pPr marL="285750" indent="-285750">
              <a:buFont typeface="Arial" panose="020B0604020202020204" pitchFamily="34" charset="0"/>
              <a:buChar char="•"/>
            </a:pPr>
            <a:r>
              <a:rPr lang="en-US" b="1" dirty="0"/>
              <a:t>1953- </a:t>
            </a:r>
            <a:r>
              <a:rPr lang="en-US" b="1" dirty="0" err="1"/>
              <a:t>Admond</a:t>
            </a:r>
            <a:r>
              <a:rPr lang="en-US" b="1" dirty="0"/>
              <a:t> Hilary and </a:t>
            </a:r>
            <a:r>
              <a:rPr lang="en-US" b="1" dirty="0" err="1"/>
              <a:t>Tenzing</a:t>
            </a:r>
            <a:r>
              <a:rPr lang="en-US" b="1" dirty="0"/>
              <a:t> Norgay Sherpa</a:t>
            </a:r>
          </a:p>
          <a:p>
            <a:pPr marL="285750" indent="-285750">
              <a:buFont typeface="Arial" panose="020B0604020202020204" pitchFamily="34" charset="0"/>
              <a:buChar char="•"/>
            </a:pPr>
            <a:r>
              <a:rPr lang="en-US" b="1" dirty="0"/>
              <a:t>1998- Establishment of Nepal Tourism Board</a:t>
            </a:r>
          </a:p>
          <a:p>
            <a:endParaRPr lang="en-GB" b="1" dirty="0"/>
          </a:p>
          <a:p>
            <a:endParaRPr lang="en-GB" dirty="0"/>
          </a:p>
        </p:txBody>
      </p:sp>
    </p:spTree>
    <p:extLst>
      <p:ext uri="{BB962C8B-B14F-4D97-AF65-F5344CB8AC3E}">
        <p14:creationId xmlns:p14="http://schemas.microsoft.com/office/powerpoint/2010/main" val="389049382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0BE714D-1017-0D65-8F3F-B6A7DC98B516}"/>
              </a:ext>
            </a:extLst>
          </p:cNvPr>
          <p:cNvSpPr>
            <a:spLocks noGrp="1"/>
          </p:cNvSpPr>
          <p:nvPr>
            <p:ph type="title"/>
          </p:nvPr>
        </p:nvSpPr>
        <p:spPr/>
        <p:txBody>
          <a:bodyPr/>
          <a:lstStyle/>
          <a:p>
            <a:r>
              <a:rPr lang="en-GB" b="1" dirty="0">
                <a:solidFill>
                  <a:srgbClr val="FFC000"/>
                </a:solidFill>
              </a:rPr>
              <a:t>Responsible tourism:</a:t>
            </a:r>
          </a:p>
        </p:txBody>
      </p:sp>
      <p:sp>
        <p:nvSpPr>
          <p:cNvPr id="4" name="TextBox 3">
            <a:extLst>
              <a:ext uri="{FF2B5EF4-FFF2-40B4-BE49-F238E27FC236}">
                <a16:creationId xmlns:a16="http://schemas.microsoft.com/office/drawing/2014/main" xmlns="" id="{CDAF7D5C-BC2B-661D-4BF0-76C99818844E}"/>
              </a:ext>
            </a:extLst>
          </p:cNvPr>
          <p:cNvSpPr txBox="1"/>
          <p:nvPr/>
        </p:nvSpPr>
        <p:spPr>
          <a:xfrm>
            <a:off x="484710" y="1628800"/>
            <a:ext cx="7255642" cy="4062651"/>
          </a:xfrm>
          <a:prstGeom prst="rect">
            <a:avLst/>
          </a:prstGeom>
          <a:noFill/>
        </p:spPr>
        <p:txBody>
          <a:bodyPr wrap="square" rtlCol="0">
            <a:spAutoFit/>
          </a:bodyPr>
          <a:lstStyle/>
          <a:p>
            <a:pPr marL="342900" indent="-342900">
              <a:buFont typeface="+mj-lt"/>
              <a:buAutoNum type="arabicPeriod"/>
            </a:pPr>
            <a:r>
              <a:rPr lang="en-US" sz="2000" b="1" dirty="0">
                <a:effectLst/>
                <a:latin typeface="Calibri" panose="020F0502020204030204" pitchFamily="34" charset="0"/>
                <a:ea typeface="Calibri" panose="020F0502020204030204" pitchFamily="34" charset="0"/>
                <a:cs typeface="Mangal" panose="02040503050203030202" pitchFamily="18" charset="0"/>
              </a:rPr>
              <a:t>Responsible tourism simply means uplifting the standard of a place in terms of service to the tourists (accommodation) and other facilities so that the tourism in that place can be improvised. </a:t>
            </a:r>
          </a:p>
          <a:p>
            <a:pPr marL="342900" indent="-342900">
              <a:buFont typeface="+mj-lt"/>
              <a:buAutoNum type="arabicPeriod"/>
            </a:pPr>
            <a:endParaRPr lang="en-US" sz="2000" b="1" dirty="0">
              <a:effectLst/>
              <a:latin typeface="Calibri" panose="020F0502020204030204" pitchFamily="34" charset="0"/>
              <a:ea typeface="Calibri" panose="020F0502020204030204" pitchFamily="34" charset="0"/>
              <a:cs typeface="Mangal" panose="02040503050203030202" pitchFamily="18" charset="0"/>
            </a:endParaRPr>
          </a:p>
          <a:p>
            <a:pPr marL="342900" indent="-342900">
              <a:buFont typeface="+mj-lt"/>
              <a:buAutoNum type="arabicPeriod"/>
            </a:pPr>
            <a:r>
              <a:rPr lang="en-US" sz="2000" b="1" dirty="0">
                <a:effectLst/>
                <a:latin typeface="Calibri" panose="020F0502020204030204" pitchFamily="34" charset="0"/>
                <a:ea typeface="Calibri" panose="020F0502020204030204" pitchFamily="34" charset="0"/>
                <a:cs typeface="Mangal" panose="02040503050203030202" pitchFamily="18" charset="0"/>
              </a:rPr>
              <a:t>Responsible tourism also comprises of bearing the minimal negative economic, environmental and social impacts.</a:t>
            </a:r>
          </a:p>
          <a:p>
            <a:pPr marL="342900" indent="-342900">
              <a:buFont typeface="+mj-lt"/>
              <a:buAutoNum type="arabicPeriod"/>
            </a:pPr>
            <a:endParaRPr lang="en-US" sz="2000" b="1" dirty="0">
              <a:effectLst/>
              <a:latin typeface="Calibri" panose="020F0502020204030204" pitchFamily="34" charset="0"/>
              <a:ea typeface="Calibri" panose="020F0502020204030204" pitchFamily="34" charset="0"/>
              <a:cs typeface="Mangal" panose="02040503050203030202" pitchFamily="18" charset="0"/>
            </a:endParaRPr>
          </a:p>
          <a:p>
            <a:pPr marL="342900" indent="-342900">
              <a:buFont typeface="+mj-lt"/>
              <a:buAutoNum type="arabicPeriod"/>
            </a:pPr>
            <a:r>
              <a:rPr lang="en-US" sz="2000" b="1" dirty="0">
                <a:effectLst/>
                <a:latin typeface="Calibri" panose="020F0502020204030204" pitchFamily="34" charset="0"/>
                <a:ea typeface="Calibri" panose="020F0502020204030204" pitchFamily="34" charset="0"/>
                <a:cs typeface="Mangal" panose="02040503050203030202" pitchFamily="18" charset="0"/>
              </a:rPr>
              <a:t>. There are many dimensions that it emphasizes on i.e., cultural diversity, environmental condition, social condition, etc. hence, it also provides tourists with better understanding of cultural heritages for their better experience.</a:t>
            </a:r>
            <a:endParaRPr lang="en-US" sz="2000" b="1" dirty="0">
              <a:latin typeface="Calibri" panose="020F0502020204030204" pitchFamily="34" charset="0"/>
              <a:ea typeface="Calibri" panose="020F0502020204030204" pitchFamily="34" charset="0"/>
              <a:cs typeface="Mangal" panose="02040503050203030202" pitchFamily="18" charset="0"/>
            </a:endParaRPr>
          </a:p>
          <a:p>
            <a:endParaRPr lang="en-GB" dirty="0"/>
          </a:p>
        </p:txBody>
      </p:sp>
    </p:spTree>
    <p:extLst>
      <p:ext uri="{BB962C8B-B14F-4D97-AF65-F5344CB8AC3E}">
        <p14:creationId xmlns:p14="http://schemas.microsoft.com/office/powerpoint/2010/main" val="1081280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250" fill="hold"/>
                                        <p:tgtEl>
                                          <p:spTgt spid="4"/>
                                        </p:tgtEl>
                                        <p:attrNameLst>
                                          <p:attrName>ppt_x</p:attrName>
                                        </p:attrNameLst>
                                      </p:cBhvr>
                                      <p:tavLst>
                                        <p:tav tm="0">
                                          <p:val>
                                            <p:strVal val="#ppt_x"/>
                                          </p:val>
                                        </p:tav>
                                        <p:tav tm="100000">
                                          <p:val>
                                            <p:strVal val="#ppt_x"/>
                                          </p:val>
                                        </p:tav>
                                      </p:tavLst>
                                    </p:anim>
                                    <p:anim calcmode="lin" valueType="num">
                                      <p:cBhvr additive="base">
                                        <p:cTn id="13" dur="25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a:xfrm>
            <a:off x="685800" y="836712"/>
            <a:ext cx="7772400" cy="1470025"/>
          </a:xfrm>
        </p:spPr>
        <p:txBody>
          <a:bodyPr>
            <a:normAutofit/>
          </a:bodyPr>
          <a:lstStyle/>
          <a:p>
            <a:pPr algn="ctr"/>
            <a:r>
              <a:rPr lang="en-US" sz="3600" b="1" dirty="0">
                <a:solidFill>
                  <a:srgbClr val="FFC000"/>
                </a:solidFill>
              </a:rPr>
              <a:t>Tourism Activities One Can Enjoy in Nepal:</a:t>
            </a:r>
          </a:p>
        </p:txBody>
      </p:sp>
      <p:sp>
        <p:nvSpPr>
          <p:cNvPr id="7" name="Subtitle 6"/>
          <p:cNvSpPr>
            <a:spLocks noGrp="1"/>
          </p:cNvSpPr>
          <p:nvPr>
            <p:ph type="subTitle" idx="1"/>
          </p:nvPr>
        </p:nvSpPr>
        <p:spPr>
          <a:xfrm>
            <a:off x="1207604" y="2798292"/>
            <a:ext cx="6728792" cy="3505944"/>
          </a:xfrm>
        </p:spPr>
        <p:txBody>
          <a:bodyPr>
            <a:normAutofit/>
          </a:bodyPr>
          <a:lstStyle/>
          <a:p>
            <a:pPr marL="342900" indent="-342900" algn="l">
              <a:buFont typeface="Wingdings" panose="05000000000000000000" pitchFamily="2" charset="2"/>
              <a:buChar char="§"/>
            </a:pPr>
            <a:r>
              <a:rPr lang="en-US" b="1" dirty="0">
                <a:solidFill>
                  <a:schemeClr val="tx1"/>
                </a:solidFill>
              </a:rPr>
              <a:t>Mountain Climbing</a:t>
            </a:r>
          </a:p>
          <a:p>
            <a:pPr marL="342900" indent="-342900" algn="l">
              <a:buFont typeface="Wingdings" panose="05000000000000000000" pitchFamily="2" charset="2"/>
              <a:buChar char="§"/>
            </a:pPr>
            <a:r>
              <a:rPr lang="en-US" b="1" dirty="0">
                <a:solidFill>
                  <a:schemeClr val="tx1"/>
                </a:solidFill>
              </a:rPr>
              <a:t>Paragliding</a:t>
            </a:r>
          </a:p>
          <a:p>
            <a:pPr marL="342900" indent="-342900" algn="l">
              <a:buFont typeface="Wingdings" panose="05000000000000000000" pitchFamily="2" charset="2"/>
              <a:buChar char="§"/>
            </a:pPr>
            <a:r>
              <a:rPr lang="en-US" b="1" dirty="0">
                <a:solidFill>
                  <a:schemeClr val="tx1"/>
                </a:solidFill>
              </a:rPr>
              <a:t>Rafting</a:t>
            </a:r>
          </a:p>
          <a:p>
            <a:pPr marL="342900" indent="-342900" algn="l">
              <a:buFont typeface="Wingdings" panose="05000000000000000000" pitchFamily="2" charset="2"/>
              <a:buChar char="§"/>
            </a:pPr>
            <a:r>
              <a:rPr lang="en-US" b="1" dirty="0">
                <a:solidFill>
                  <a:schemeClr val="tx1"/>
                </a:solidFill>
              </a:rPr>
              <a:t>Bungee Jumping</a:t>
            </a:r>
          </a:p>
          <a:p>
            <a:pPr marL="342900" indent="-342900" algn="l">
              <a:buFont typeface="Wingdings" panose="05000000000000000000" pitchFamily="2" charset="2"/>
              <a:buChar char="§"/>
            </a:pPr>
            <a:r>
              <a:rPr lang="en-US" b="1" dirty="0">
                <a:solidFill>
                  <a:schemeClr val="tx1"/>
                </a:solidFill>
              </a:rPr>
              <a:t>Superman Zipline</a:t>
            </a:r>
          </a:p>
          <a:p>
            <a:pPr marL="342900" indent="-342900" algn="l">
              <a:buFont typeface="Wingdings" panose="05000000000000000000" pitchFamily="2" charset="2"/>
              <a:buChar char="§"/>
            </a:pPr>
            <a:r>
              <a:rPr lang="en-US" b="1" dirty="0">
                <a:solidFill>
                  <a:schemeClr val="tx1"/>
                </a:solidFill>
              </a:rPr>
              <a:t>Jungle Safari</a:t>
            </a:r>
          </a:p>
          <a:p>
            <a:pPr marL="342900" indent="-342900" algn="l">
              <a:buFont typeface="Wingdings" panose="05000000000000000000" pitchFamily="2" charset="2"/>
              <a:buChar char="§"/>
            </a:pPr>
            <a:r>
              <a:rPr lang="en-US" b="1" dirty="0">
                <a:solidFill>
                  <a:schemeClr val="tx1"/>
                </a:solidFill>
              </a:rPr>
              <a:t>Trekking</a:t>
            </a:r>
          </a:p>
          <a:p>
            <a:pPr marL="342900" indent="-342900" algn="l">
              <a:buFont typeface="Wingdings" panose="05000000000000000000" pitchFamily="2" charset="2"/>
              <a:buChar char="§"/>
            </a:pPr>
            <a:r>
              <a:rPr lang="en-US" b="1" dirty="0">
                <a:solidFill>
                  <a:schemeClr val="tx1"/>
                </a:solidFill>
              </a:rPr>
              <a:t>Ultralight aircraft</a:t>
            </a:r>
          </a:p>
          <a:p>
            <a:pPr algn="l"/>
            <a:endParaRPr lang="en-US" dirty="0"/>
          </a:p>
        </p:txBody>
      </p:sp>
    </p:spTree>
    <p:extLst>
      <p:ext uri="{BB962C8B-B14F-4D97-AF65-F5344CB8AC3E}">
        <p14:creationId xmlns:p14="http://schemas.microsoft.com/office/powerpoint/2010/main" val="4020564651"/>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 calcmode="lin" valueType="num">
                                      <p:cBhvr additive="base">
                                        <p:cTn id="12" dur="25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3" dur="25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8" fill="hold" grpId="0" nodeType="click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 calcmode="lin" valueType="num">
                                      <p:cBhvr additive="base">
                                        <p:cTn id="18" dur="25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9" dur="25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8" fill="hold" grpId="0" nodeType="clickEffect">
                                  <p:stCondLst>
                                    <p:cond delay="0"/>
                                  </p:stCondLst>
                                  <p:childTnLst>
                                    <p:set>
                                      <p:cBhvr>
                                        <p:cTn id="23" dur="1" fill="hold">
                                          <p:stCondLst>
                                            <p:cond delay="0"/>
                                          </p:stCondLst>
                                        </p:cTn>
                                        <p:tgtEl>
                                          <p:spTgt spid="7">
                                            <p:txEl>
                                              <p:pRg st="2" end="2"/>
                                            </p:txEl>
                                          </p:spTgt>
                                        </p:tgtEl>
                                        <p:attrNameLst>
                                          <p:attrName>style.visibility</p:attrName>
                                        </p:attrNameLst>
                                      </p:cBhvr>
                                      <p:to>
                                        <p:strVal val="visible"/>
                                      </p:to>
                                    </p:set>
                                    <p:anim calcmode="lin" valueType="num">
                                      <p:cBhvr additive="base">
                                        <p:cTn id="24" dur="25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5" dur="25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8" fill="hold" grpId="0" nodeType="clickEffect">
                                  <p:stCondLst>
                                    <p:cond delay="0"/>
                                  </p:stCondLst>
                                  <p:childTnLst>
                                    <p:set>
                                      <p:cBhvr>
                                        <p:cTn id="29" dur="1" fill="hold">
                                          <p:stCondLst>
                                            <p:cond delay="0"/>
                                          </p:stCondLst>
                                        </p:cTn>
                                        <p:tgtEl>
                                          <p:spTgt spid="7">
                                            <p:txEl>
                                              <p:pRg st="3" end="3"/>
                                            </p:txEl>
                                          </p:spTgt>
                                        </p:tgtEl>
                                        <p:attrNameLst>
                                          <p:attrName>style.visibility</p:attrName>
                                        </p:attrNameLst>
                                      </p:cBhvr>
                                      <p:to>
                                        <p:strVal val="visible"/>
                                      </p:to>
                                    </p:set>
                                    <p:anim calcmode="lin" valueType="num">
                                      <p:cBhvr additive="base">
                                        <p:cTn id="30" dur="25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31" dur="25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8" fill="hold" grpId="0" nodeType="clickEffect">
                                  <p:stCondLst>
                                    <p:cond delay="0"/>
                                  </p:stCondLst>
                                  <p:childTnLst>
                                    <p:set>
                                      <p:cBhvr>
                                        <p:cTn id="35" dur="1" fill="hold">
                                          <p:stCondLst>
                                            <p:cond delay="0"/>
                                          </p:stCondLst>
                                        </p:cTn>
                                        <p:tgtEl>
                                          <p:spTgt spid="7">
                                            <p:txEl>
                                              <p:pRg st="4" end="4"/>
                                            </p:txEl>
                                          </p:spTgt>
                                        </p:tgtEl>
                                        <p:attrNameLst>
                                          <p:attrName>style.visibility</p:attrName>
                                        </p:attrNameLst>
                                      </p:cBhvr>
                                      <p:to>
                                        <p:strVal val="visible"/>
                                      </p:to>
                                    </p:set>
                                    <p:anim calcmode="lin" valueType="num">
                                      <p:cBhvr additive="base">
                                        <p:cTn id="36" dur="250" fill="hold"/>
                                        <p:tgtEl>
                                          <p:spTgt spid="7">
                                            <p:txEl>
                                              <p:pRg st="4" end="4"/>
                                            </p:txEl>
                                          </p:spTgt>
                                        </p:tgtEl>
                                        <p:attrNameLst>
                                          <p:attrName>ppt_x</p:attrName>
                                        </p:attrNameLst>
                                      </p:cBhvr>
                                      <p:tavLst>
                                        <p:tav tm="0">
                                          <p:val>
                                            <p:strVal val="0-#ppt_w/2"/>
                                          </p:val>
                                        </p:tav>
                                        <p:tav tm="100000">
                                          <p:val>
                                            <p:strVal val="#ppt_x"/>
                                          </p:val>
                                        </p:tav>
                                      </p:tavLst>
                                    </p:anim>
                                    <p:anim calcmode="lin" valueType="num">
                                      <p:cBhvr additive="base">
                                        <p:cTn id="37" dur="250" fill="hold"/>
                                        <p:tgtEl>
                                          <p:spTgt spid="7">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8" fill="hold" grpId="0" nodeType="clickEffect">
                                  <p:stCondLst>
                                    <p:cond delay="0"/>
                                  </p:stCondLst>
                                  <p:childTnLst>
                                    <p:set>
                                      <p:cBhvr>
                                        <p:cTn id="41" dur="1" fill="hold">
                                          <p:stCondLst>
                                            <p:cond delay="0"/>
                                          </p:stCondLst>
                                        </p:cTn>
                                        <p:tgtEl>
                                          <p:spTgt spid="7">
                                            <p:txEl>
                                              <p:pRg st="5" end="5"/>
                                            </p:txEl>
                                          </p:spTgt>
                                        </p:tgtEl>
                                        <p:attrNameLst>
                                          <p:attrName>style.visibility</p:attrName>
                                        </p:attrNameLst>
                                      </p:cBhvr>
                                      <p:to>
                                        <p:strVal val="visible"/>
                                      </p:to>
                                    </p:set>
                                    <p:anim calcmode="lin" valueType="num">
                                      <p:cBhvr additive="base">
                                        <p:cTn id="42" dur="250" fill="hold"/>
                                        <p:tgtEl>
                                          <p:spTgt spid="7">
                                            <p:txEl>
                                              <p:pRg st="5" end="5"/>
                                            </p:txEl>
                                          </p:spTgt>
                                        </p:tgtEl>
                                        <p:attrNameLst>
                                          <p:attrName>ppt_x</p:attrName>
                                        </p:attrNameLst>
                                      </p:cBhvr>
                                      <p:tavLst>
                                        <p:tav tm="0">
                                          <p:val>
                                            <p:strVal val="0-#ppt_w/2"/>
                                          </p:val>
                                        </p:tav>
                                        <p:tav tm="100000">
                                          <p:val>
                                            <p:strVal val="#ppt_x"/>
                                          </p:val>
                                        </p:tav>
                                      </p:tavLst>
                                    </p:anim>
                                    <p:anim calcmode="lin" valueType="num">
                                      <p:cBhvr additive="base">
                                        <p:cTn id="43" dur="250" fill="hold"/>
                                        <p:tgtEl>
                                          <p:spTgt spid="7">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8" fill="hold" grpId="0" nodeType="clickEffect">
                                  <p:stCondLst>
                                    <p:cond delay="0"/>
                                  </p:stCondLst>
                                  <p:childTnLst>
                                    <p:set>
                                      <p:cBhvr>
                                        <p:cTn id="47" dur="1" fill="hold">
                                          <p:stCondLst>
                                            <p:cond delay="0"/>
                                          </p:stCondLst>
                                        </p:cTn>
                                        <p:tgtEl>
                                          <p:spTgt spid="7">
                                            <p:txEl>
                                              <p:pRg st="6" end="6"/>
                                            </p:txEl>
                                          </p:spTgt>
                                        </p:tgtEl>
                                        <p:attrNameLst>
                                          <p:attrName>style.visibility</p:attrName>
                                        </p:attrNameLst>
                                      </p:cBhvr>
                                      <p:to>
                                        <p:strVal val="visible"/>
                                      </p:to>
                                    </p:set>
                                    <p:anim calcmode="lin" valueType="num">
                                      <p:cBhvr additive="base">
                                        <p:cTn id="48" dur="250" fill="hold"/>
                                        <p:tgtEl>
                                          <p:spTgt spid="7">
                                            <p:txEl>
                                              <p:pRg st="6" end="6"/>
                                            </p:txEl>
                                          </p:spTgt>
                                        </p:tgtEl>
                                        <p:attrNameLst>
                                          <p:attrName>ppt_x</p:attrName>
                                        </p:attrNameLst>
                                      </p:cBhvr>
                                      <p:tavLst>
                                        <p:tav tm="0">
                                          <p:val>
                                            <p:strVal val="0-#ppt_w/2"/>
                                          </p:val>
                                        </p:tav>
                                        <p:tav tm="100000">
                                          <p:val>
                                            <p:strVal val="#ppt_x"/>
                                          </p:val>
                                        </p:tav>
                                      </p:tavLst>
                                    </p:anim>
                                    <p:anim calcmode="lin" valueType="num">
                                      <p:cBhvr additive="base">
                                        <p:cTn id="49" dur="250" fill="hold"/>
                                        <p:tgtEl>
                                          <p:spTgt spid="7">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7">
                                            <p:txEl>
                                              <p:pRg st="7" end="7"/>
                                            </p:txEl>
                                          </p:spTgt>
                                        </p:tgtEl>
                                        <p:attrNameLst>
                                          <p:attrName>style.visibility</p:attrName>
                                        </p:attrNameLst>
                                      </p:cBhvr>
                                      <p:to>
                                        <p:strVal val="visible"/>
                                      </p:to>
                                    </p:set>
                                    <p:anim calcmode="lin" valueType="num">
                                      <p:cBhvr additive="base">
                                        <p:cTn id="54" dur="250" fill="hold"/>
                                        <p:tgtEl>
                                          <p:spTgt spid="7">
                                            <p:txEl>
                                              <p:pRg st="7" end="7"/>
                                            </p:txEl>
                                          </p:spTgt>
                                        </p:tgtEl>
                                        <p:attrNameLst>
                                          <p:attrName>ppt_x</p:attrName>
                                        </p:attrNameLst>
                                      </p:cBhvr>
                                      <p:tavLst>
                                        <p:tav tm="0">
                                          <p:val>
                                            <p:strVal val="0-#ppt_w/2"/>
                                          </p:val>
                                        </p:tav>
                                        <p:tav tm="100000">
                                          <p:val>
                                            <p:strVal val="#ppt_x"/>
                                          </p:val>
                                        </p:tav>
                                      </p:tavLst>
                                    </p:anim>
                                    <p:anim calcmode="lin" valueType="num">
                                      <p:cBhvr additive="base">
                                        <p:cTn id="55" dur="250" fill="hold"/>
                                        <p:tgtEl>
                                          <p:spTgt spid="7">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FFC000"/>
                </a:solidFill>
              </a:rPr>
              <a:t>Mountain Climbing:</a:t>
            </a:r>
          </a:p>
        </p:txBody>
      </p:sp>
      <p:pic>
        <p:nvPicPr>
          <p:cNvPr id="13" name="Content Placeholder 12" descr="C:\Users\user\AppData\Local\Microsoft\Windows\Temporary Internet Files\Content.Word\slide_1588780585_everest-nepal-hillary-step.jpg"/>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99972" y="1600201"/>
            <a:ext cx="3639980" cy="3917031"/>
          </a:xfrm>
          <a:prstGeom prst="roundRect">
            <a:avLst>
              <a:gd name="adj" fmla="val 8594"/>
            </a:avLst>
          </a:prstGeom>
          <a:solidFill>
            <a:srgbClr val="FFFFFF">
              <a:shade val="85000"/>
            </a:srgbClr>
          </a:solidFill>
          <a:ln w="12700">
            <a:solidFill>
              <a:schemeClr val="tx1"/>
            </a:solidFill>
          </a:ln>
          <a:effectLst>
            <a:reflection blurRad="12700" stA="38000" endPos="28000" dist="5000" dir="5400000" sy="-100000" algn="bl" rotWithShape="0"/>
          </a:effectLst>
        </p:spPr>
      </p:pic>
      <p:sp>
        <p:nvSpPr>
          <p:cNvPr id="15" name="Content Placeholder 14"/>
          <p:cNvSpPr>
            <a:spLocks noGrp="1"/>
          </p:cNvSpPr>
          <p:nvPr>
            <p:ph sz="half" idx="2"/>
          </p:nvPr>
        </p:nvSpPr>
        <p:spPr>
          <a:xfrm>
            <a:off x="4648200" y="1600201"/>
            <a:ext cx="4100264" cy="3845023"/>
          </a:xfrm>
        </p:spPr>
        <p:txBody>
          <a:bodyPr>
            <a:normAutofit fontScale="85000" lnSpcReduction="20000"/>
          </a:bodyPr>
          <a:lstStyle/>
          <a:p>
            <a:r>
              <a:rPr lang="en-US" sz="2200" dirty="0"/>
              <a:t>Mountain climbing is an adventurous activity which provides people with the thrill that they initially ventured out for in their holidays which cannot be felt or experienced in their daily life. They get a chance to be closer to the Mother Nature in the mountains. </a:t>
            </a:r>
          </a:p>
          <a:p>
            <a:r>
              <a:rPr lang="en-US" sz="2200" dirty="0"/>
              <a:t>Nepal has the world’s tallest peak in the world.</a:t>
            </a:r>
          </a:p>
          <a:p>
            <a:r>
              <a:rPr lang="en-US" sz="2200" dirty="0"/>
              <a:t>Among the 10 tallest mountains in the world, Nepal consists of 8 of them.</a:t>
            </a:r>
            <a:endParaRPr lang="en-US" sz="2000" dirty="0"/>
          </a:p>
          <a:p>
            <a:endParaRPr lang="en-US" sz="1400" dirty="0"/>
          </a:p>
          <a:p>
            <a:endParaRPr lang="en-US" sz="1400" dirty="0"/>
          </a:p>
        </p:txBody>
      </p:sp>
    </p:spTree>
    <p:extLst>
      <p:ext uri="{BB962C8B-B14F-4D97-AF65-F5344CB8AC3E}">
        <p14:creationId xmlns:p14="http://schemas.microsoft.com/office/powerpoint/2010/main" val="49148064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 calcmode="lin" valueType="num">
                                      <p:cBhvr additive="base">
                                        <p:cTn id="17" dur="250" fill="hold"/>
                                        <p:tgtEl>
                                          <p:spTgt spid="15">
                                            <p:txEl>
                                              <p:pRg st="0" end="0"/>
                                            </p:txEl>
                                          </p:spTgt>
                                        </p:tgtEl>
                                        <p:attrNameLst>
                                          <p:attrName>ppt_x</p:attrName>
                                        </p:attrNameLst>
                                      </p:cBhvr>
                                      <p:tavLst>
                                        <p:tav tm="0">
                                          <p:val>
                                            <p:strVal val="0-#ppt_w/2"/>
                                          </p:val>
                                        </p:tav>
                                        <p:tav tm="100000">
                                          <p:val>
                                            <p:strVal val="#ppt_x"/>
                                          </p:val>
                                        </p:tav>
                                      </p:tavLst>
                                    </p:anim>
                                    <p:anim calcmode="lin" valueType="num">
                                      <p:cBhvr additive="base">
                                        <p:cTn id="18" dur="250" fill="hold"/>
                                        <p:tgtEl>
                                          <p:spTgt spid="1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15">
                                            <p:txEl>
                                              <p:pRg st="1" end="1"/>
                                            </p:txEl>
                                          </p:spTgt>
                                        </p:tgtEl>
                                        <p:attrNameLst>
                                          <p:attrName>style.visibility</p:attrName>
                                        </p:attrNameLst>
                                      </p:cBhvr>
                                      <p:to>
                                        <p:strVal val="visible"/>
                                      </p:to>
                                    </p:set>
                                    <p:anim calcmode="lin" valueType="num">
                                      <p:cBhvr additive="base">
                                        <p:cTn id="23" dur="250" fill="hold"/>
                                        <p:tgtEl>
                                          <p:spTgt spid="15">
                                            <p:txEl>
                                              <p:pRg st="1" end="1"/>
                                            </p:txEl>
                                          </p:spTgt>
                                        </p:tgtEl>
                                        <p:attrNameLst>
                                          <p:attrName>ppt_x</p:attrName>
                                        </p:attrNameLst>
                                      </p:cBhvr>
                                      <p:tavLst>
                                        <p:tav tm="0">
                                          <p:val>
                                            <p:strVal val="0-#ppt_w/2"/>
                                          </p:val>
                                        </p:tav>
                                        <p:tav tm="100000">
                                          <p:val>
                                            <p:strVal val="#ppt_x"/>
                                          </p:val>
                                        </p:tav>
                                      </p:tavLst>
                                    </p:anim>
                                    <p:anim calcmode="lin" valueType="num">
                                      <p:cBhvr additive="base">
                                        <p:cTn id="24" dur="250" fill="hold"/>
                                        <p:tgtEl>
                                          <p:spTgt spid="1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15">
                                            <p:txEl>
                                              <p:pRg st="2" end="2"/>
                                            </p:txEl>
                                          </p:spTgt>
                                        </p:tgtEl>
                                        <p:attrNameLst>
                                          <p:attrName>style.visibility</p:attrName>
                                        </p:attrNameLst>
                                      </p:cBhvr>
                                      <p:to>
                                        <p:strVal val="visible"/>
                                      </p:to>
                                    </p:set>
                                    <p:anim calcmode="lin" valueType="num">
                                      <p:cBhvr additive="base">
                                        <p:cTn id="29" dur="250" fill="hold"/>
                                        <p:tgtEl>
                                          <p:spTgt spid="15">
                                            <p:txEl>
                                              <p:pRg st="2" end="2"/>
                                            </p:txEl>
                                          </p:spTgt>
                                        </p:tgtEl>
                                        <p:attrNameLst>
                                          <p:attrName>ppt_x</p:attrName>
                                        </p:attrNameLst>
                                      </p:cBhvr>
                                      <p:tavLst>
                                        <p:tav tm="0">
                                          <p:val>
                                            <p:strVal val="0-#ppt_w/2"/>
                                          </p:val>
                                        </p:tav>
                                        <p:tav tm="100000">
                                          <p:val>
                                            <p:strVal val="#ppt_x"/>
                                          </p:val>
                                        </p:tav>
                                      </p:tavLst>
                                    </p:anim>
                                    <p:anim calcmode="lin" valueType="num">
                                      <p:cBhvr additive="base">
                                        <p:cTn id="30" dur="250" fill="hold"/>
                                        <p:tgtEl>
                                          <p:spTgt spid="15">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FFC000"/>
                </a:solidFill>
              </a:rPr>
              <a:t>Paragliding:</a:t>
            </a:r>
          </a:p>
        </p:txBody>
      </p:sp>
      <p:pic>
        <p:nvPicPr>
          <p:cNvPr id="8" name="Content Placeholder 7" descr="C:\Users\user\AppData\Local\Microsoft\Windows\Temporary Internet Files\Content.Word\caption.jpg"/>
          <p:cNvPicPr>
            <a:picLocks noGrp="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323528" y="1700808"/>
            <a:ext cx="4038600" cy="2696144"/>
          </a:xfrm>
          <a:prstGeom prst="rect">
            <a:avLst/>
          </a:prstGeom>
          <a:ln>
            <a:noFill/>
          </a:ln>
          <a:effectLst>
            <a:outerShdw blurRad="292100" dist="139700" dir="2700000" algn="tl" rotWithShape="0">
              <a:srgbClr val="333333">
                <a:alpha val="65000"/>
              </a:srgbClr>
            </a:outerShdw>
          </a:effectLst>
        </p:spPr>
      </p:pic>
      <p:sp>
        <p:nvSpPr>
          <p:cNvPr id="6" name="Content Placeholder 5"/>
          <p:cNvSpPr>
            <a:spLocks noGrp="1"/>
          </p:cNvSpPr>
          <p:nvPr>
            <p:ph sz="half" idx="2"/>
          </p:nvPr>
        </p:nvSpPr>
        <p:spPr>
          <a:xfrm>
            <a:off x="4781874" y="1700808"/>
            <a:ext cx="4038598" cy="4464496"/>
          </a:xfrm>
        </p:spPr>
        <p:txBody>
          <a:bodyPr>
            <a:noAutofit/>
          </a:bodyPr>
          <a:lstStyle/>
          <a:p>
            <a:r>
              <a:rPr lang="en-US" dirty="0"/>
              <a:t>Paragliding is a recreational and competitive adventurous sport of flying paragliders.</a:t>
            </a:r>
          </a:p>
          <a:p>
            <a:r>
              <a:rPr lang="en-US" dirty="0"/>
              <a:t>There are other many paragliding spots in Nepal but we have included of the most famous place among them i.e. Pokhara.</a:t>
            </a:r>
          </a:p>
          <a:p>
            <a:r>
              <a:rPr lang="en-US" dirty="0"/>
              <a:t>A person can enjoy the scenic view of the Pokhara valley.</a:t>
            </a:r>
          </a:p>
          <a:p>
            <a:r>
              <a:rPr lang="en-US" dirty="0"/>
              <a:t>They can gaze the lake Phewa from above it while enjoying their time in the sky with other tourists and the locals from Sarangkot.</a:t>
            </a:r>
          </a:p>
        </p:txBody>
      </p:sp>
    </p:spTree>
    <p:extLst>
      <p:ext uri="{BB962C8B-B14F-4D97-AF65-F5344CB8AC3E}">
        <p14:creationId xmlns:p14="http://schemas.microsoft.com/office/powerpoint/2010/main" val="4061245898"/>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25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8" dur="25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25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4" dur="25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 calcmode="lin" valueType="num">
                                      <p:cBhvr additive="base">
                                        <p:cTn id="29" dur="25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30" dur="25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 calcmode="lin" valueType="num">
                                      <p:cBhvr additive="base">
                                        <p:cTn id="35" dur="25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36" dur="25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solidFill>
                  <a:srgbClr val="FFC000"/>
                </a:solidFill>
              </a:rPr>
              <a:t>Rafting:</a:t>
            </a:r>
          </a:p>
        </p:txBody>
      </p:sp>
      <p:pic>
        <p:nvPicPr>
          <p:cNvPr id="7" name="Content Placeholder 6" descr="C:\Users\user\AppData\Local\Microsoft\Windows\Temporary Internet Files\Content.Word\rafting.jpg"/>
          <p:cNvPicPr>
            <a:picLocks noGrp="1"/>
          </p:cNvPicPr>
          <p:nvPr>
            <p:ph sz="half" idx="1"/>
          </p:nvPr>
        </p:nvPicPr>
        <p:blipFill>
          <a:blip r:embed="rId2" cstate="print">
            <a:extLst>
              <a:ext uri="{28A0092B-C50C-407E-A947-70E740481C1C}">
                <a14:useLocalDpi xmlns:a14="http://schemas.microsoft.com/office/drawing/2010/main" val="0"/>
              </a:ext>
            </a:extLst>
          </a:blip>
          <a:srcRect/>
          <a:stretch>
            <a:fillRect/>
          </a:stretch>
        </p:blipFill>
        <p:spPr bwMode="auto">
          <a:xfrm>
            <a:off x="457200" y="1626274"/>
            <a:ext cx="4015740" cy="3110021"/>
          </a:xfrm>
          <a:prstGeom prst="rect">
            <a:avLst/>
          </a:prstGeom>
          <a:ln>
            <a:noFill/>
          </a:ln>
          <a:effectLst>
            <a:softEdge rad="112500"/>
          </a:effectLst>
        </p:spPr>
      </p:pic>
      <p:sp>
        <p:nvSpPr>
          <p:cNvPr id="6" name="Content Placeholder 5"/>
          <p:cNvSpPr>
            <a:spLocks noGrp="1"/>
          </p:cNvSpPr>
          <p:nvPr>
            <p:ph sz="half" idx="2"/>
          </p:nvPr>
        </p:nvSpPr>
        <p:spPr>
          <a:xfrm>
            <a:off x="4572000" y="1626274"/>
            <a:ext cx="4572000" cy="4200245"/>
          </a:xfrm>
        </p:spPr>
        <p:txBody>
          <a:bodyPr>
            <a:normAutofit fontScale="92500" lnSpcReduction="20000"/>
          </a:bodyPr>
          <a:lstStyle/>
          <a:p>
            <a:r>
              <a:rPr lang="en-US" sz="2000" dirty="0"/>
              <a:t>Rafting is recreational outdoor activity in which inflatable rafts are used to navigate fast flowing rivers.</a:t>
            </a:r>
          </a:p>
          <a:p>
            <a:r>
              <a:rPr lang="en-US" sz="2000" dirty="0"/>
              <a:t>There are many fast-flowing rivers in Nepal where rafting is possible. Some of them are:</a:t>
            </a:r>
          </a:p>
          <a:p>
            <a:pPr lvl="0"/>
            <a:r>
              <a:rPr lang="en-US" sz="2000" dirty="0" err="1"/>
              <a:t>Karnali</a:t>
            </a:r>
            <a:r>
              <a:rPr lang="en-US" sz="2000" dirty="0"/>
              <a:t> River</a:t>
            </a:r>
          </a:p>
          <a:p>
            <a:pPr lvl="0"/>
            <a:r>
              <a:rPr lang="en-US" sz="2000" dirty="0"/>
              <a:t>Upper </a:t>
            </a:r>
            <a:r>
              <a:rPr lang="en-US" sz="2000" dirty="0" err="1"/>
              <a:t>Seti</a:t>
            </a:r>
            <a:r>
              <a:rPr lang="en-US" sz="2000" dirty="0"/>
              <a:t> River</a:t>
            </a:r>
          </a:p>
          <a:p>
            <a:pPr lvl="0"/>
            <a:r>
              <a:rPr lang="en-US" sz="2000" dirty="0"/>
              <a:t>Sun </a:t>
            </a:r>
            <a:r>
              <a:rPr lang="en-US" sz="2000" dirty="0" err="1"/>
              <a:t>Kosi</a:t>
            </a:r>
            <a:r>
              <a:rPr lang="en-US" sz="2000" dirty="0"/>
              <a:t> River </a:t>
            </a:r>
          </a:p>
          <a:p>
            <a:pPr lvl="0"/>
            <a:r>
              <a:rPr lang="en-US" sz="2000" dirty="0" err="1"/>
              <a:t>Marshyandi</a:t>
            </a:r>
            <a:r>
              <a:rPr lang="en-US" sz="2000" dirty="0"/>
              <a:t> River</a:t>
            </a:r>
          </a:p>
          <a:p>
            <a:pPr lvl="0"/>
            <a:r>
              <a:rPr lang="en-US" sz="2000" dirty="0" err="1"/>
              <a:t>Tamur</a:t>
            </a:r>
            <a:r>
              <a:rPr lang="en-US" sz="2000" dirty="0"/>
              <a:t> River </a:t>
            </a:r>
          </a:p>
          <a:p>
            <a:r>
              <a:rPr lang="en-US" sz="2000" dirty="0" err="1"/>
              <a:t>Trishuli</a:t>
            </a:r>
            <a:r>
              <a:rPr lang="en-US" sz="2000" dirty="0"/>
              <a:t> River</a:t>
            </a:r>
          </a:p>
          <a:p>
            <a:endParaRPr lang="en-US" dirty="0"/>
          </a:p>
        </p:txBody>
      </p:sp>
    </p:spTree>
    <p:extLst>
      <p:ext uri="{BB962C8B-B14F-4D97-AF65-F5344CB8AC3E}">
        <p14:creationId xmlns:p14="http://schemas.microsoft.com/office/powerpoint/2010/main" val="3401622836"/>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 calcmode="lin" valueType="num">
                                      <p:cBhvr additive="base">
                                        <p:cTn id="17" dur="25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18" dur="25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grpId="0" nodeType="clickEffect">
                                  <p:stCondLst>
                                    <p:cond delay="0"/>
                                  </p:stCondLst>
                                  <p:childTnLst>
                                    <p:set>
                                      <p:cBhvr>
                                        <p:cTn id="22" dur="1" fill="hold">
                                          <p:stCondLst>
                                            <p:cond delay="0"/>
                                          </p:stCondLst>
                                        </p:cTn>
                                        <p:tgtEl>
                                          <p:spTgt spid="6">
                                            <p:txEl>
                                              <p:pRg st="1" end="1"/>
                                            </p:txEl>
                                          </p:spTgt>
                                        </p:tgtEl>
                                        <p:attrNameLst>
                                          <p:attrName>style.visibility</p:attrName>
                                        </p:attrNameLst>
                                      </p:cBhvr>
                                      <p:to>
                                        <p:strVal val="visible"/>
                                      </p:to>
                                    </p:set>
                                    <p:anim calcmode="lin" valueType="num">
                                      <p:cBhvr additive="base">
                                        <p:cTn id="23" dur="25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24" dur="25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grpId="0" nodeType="clickEffect">
                                  <p:stCondLst>
                                    <p:cond delay="0"/>
                                  </p:stCondLst>
                                  <p:childTnLst>
                                    <p:set>
                                      <p:cBhvr>
                                        <p:cTn id="28" dur="1" fill="hold">
                                          <p:stCondLst>
                                            <p:cond delay="0"/>
                                          </p:stCondLst>
                                        </p:cTn>
                                        <p:tgtEl>
                                          <p:spTgt spid="6">
                                            <p:txEl>
                                              <p:pRg st="2" end="2"/>
                                            </p:txEl>
                                          </p:spTgt>
                                        </p:tgtEl>
                                        <p:attrNameLst>
                                          <p:attrName>style.visibility</p:attrName>
                                        </p:attrNameLst>
                                      </p:cBhvr>
                                      <p:to>
                                        <p:strVal val="visible"/>
                                      </p:to>
                                    </p:set>
                                    <p:anim calcmode="lin" valueType="num">
                                      <p:cBhvr additive="base">
                                        <p:cTn id="29" dur="25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30" dur="25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 calcmode="lin" valueType="num">
                                      <p:cBhvr additive="base">
                                        <p:cTn id="35" dur="250" fill="hold"/>
                                        <p:tgtEl>
                                          <p:spTgt spid="6">
                                            <p:txEl>
                                              <p:pRg st="3" end="3"/>
                                            </p:txEl>
                                          </p:spTgt>
                                        </p:tgtEl>
                                        <p:attrNameLst>
                                          <p:attrName>ppt_x</p:attrName>
                                        </p:attrNameLst>
                                      </p:cBhvr>
                                      <p:tavLst>
                                        <p:tav tm="0">
                                          <p:val>
                                            <p:strVal val="0-#ppt_w/2"/>
                                          </p:val>
                                        </p:tav>
                                        <p:tav tm="100000">
                                          <p:val>
                                            <p:strVal val="#ppt_x"/>
                                          </p:val>
                                        </p:tav>
                                      </p:tavLst>
                                    </p:anim>
                                    <p:anim calcmode="lin" valueType="num">
                                      <p:cBhvr additive="base">
                                        <p:cTn id="36" dur="250" fill="hold"/>
                                        <p:tgtEl>
                                          <p:spTgt spid="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grpId="0" nodeType="clickEffect">
                                  <p:stCondLst>
                                    <p:cond delay="0"/>
                                  </p:stCondLst>
                                  <p:childTnLst>
                                    <p:set>
                                      <p:cBhvr>
                                        <p:cTn id="40" dur="1" fill="hold">
                                          <p:stCondLst>
                                            <p:cond delay="0"/>
                                          </p:stCondLst>
                                        </p:cTn>
                                        <p:tgtEl>
                                          <p:spTgt spid="6">
                                            <p:txEl>
                                              <p:pRg st="4" end="4"/>
                                            </p:txEl>
                                          </p:spTgt>
                                        </p:tgtEl>
                                        <p:attrNameLst>
                                          <p:attrName>style.visibility</p:attrName>
                                        </p:attrNameLst>
                                      </p:cBhvr>
                                      <p:to>
                                        <p:strVal val="visible"/>
                                      </p:to>
                                    </p:set>
                                    <p:anim calcmode="lin" valueType="num">
                                      <p:cBhvr additive="base">
                                        <p:cTn id="41" dur="250" fill="hold"/>
                                        <p:tgtEl>
                                          <p:spTgt spid="6">
                                            <p:txEl>
                                              <p:pRg st="4" end="4"/>
                                            </p:txEl>
                                          </p:spTgt>
                                        </p:tgtEl>
                                        <p:attrNameLst>
                                          <p:attrName>ppt_x</p:attrName>
                                        </p:attrNameLst>
                                      </p:cBhvr>
                                      <p:tavLst>
                                        <p:tav tm="0">
                                          <p:val>
                                            <p:strVal val="0-#ppt_w/2"/>
                                          </p:val>
                                        </p:tav>
                                        <p:tav tm="100000">
                                          <p:val>
                                            <p:strVal val="#ppt_x"/>
                                          </p:val>
                                        </p:tav>
                                      </p:tavLst>
                                    </p:anim>
                                    <p:anim calcmode="lin" valueType="num">
                                      <p:cBhvr additive="base">
                                        <p:cTn id="42" dur="250" fill="hold"/>
                                        <p:tgtEl>
                                          <p:spTgt spid="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grpId="0"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 calcmode="lin" valueType="num">
                                      <p:cBhvr additive="base">
                                        <p:cTn id="47" dur="250" fill="hold"/>
                                        <p:tgtEl>
                                          <p:spTgt spid="6">
                                            <p:txEl>
                                              <p:pRg st="5" end="5"/>
                                            </p:txEl>
                                          </p:spTgt>
                                        </p:tgtEl>
                                        <p:attrNameLst>
                                          <p:attrName>ppt_x</p:attrName>
                                        </p:attrNameLst>
                                      </p:cBhvr>
                                      <p:tavLst>
                                        <p:tav tm="0">
                                          <p:val>
                                            <p:strVal val="0-#ppt_w/2"/>
                                          </p:val>
                                        </p:tav>
                                        <p:tav tm="100000">
                                          <p:val>
                                            <p:strVal val="#ppt_x"/>
                                          </p:val>
                                        </p:tav>
                                      </p:tavLst>
                                    </p:anim>
                                    <p:anim calcmode="lin" valueType="num">
                                      <p:cBhvr additive="base">
                                        <p:cTn id="48" dur="250" fill="hold"/>
                                        <p:tgtEl>
                                          <p:spTgt spid="6">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grpId="0" nodeType="clickEffect">
                                  <p:stCondLst>
                                    <p:cond delay="0"/>
                                  </p:stCondLst>
                                  <p:childTnLst>
                                    <p:set>
                                      <p:cBhvr>
                                        <p:cTn id="52" dur="1" fill="hold">
                                          <p:stCondLst>
                                            <p:cond delay="0"/>
                                          </p:stCondLst>
                                        </p:cTn>
                                        <p:tgtEl>
                                          <p:spTgt spid="6">
                                            <p:txEl>
                                              <p:pRg st="6" end="6"/>
                                            </p:txEl>
                                          </p:spTgt>
                                        </p:tgtEl>
                                        <p:attrNameLst>
                                          <p:attrName>style.visibility</p:attrName>
                                        </p:attrNameLst>
                                      </p:cBhvr>
                                      <p:to>
                                        <p:strVal val="visible"/>
                                      </p:to>
                                    </p:set>
                                    <p:anim calcmode="lin" valueType="num">
                                      <p:cBhvr additive="base">
                                        <p:cTn id="53" dur="250" fill="hold"/>
                                        <p:tgtEl>
                                          <p:spTgt spid="6">
                                            <p:txEl>
                                              <p:pRg st="6" end="6"/>
                                            </p:txEl>
                                          </p:spTgt>
                                        </p:tgtEl>
                                        <p:attrNameLst>
                                          <p:attrName>ppt_x</p:attrName>
                                        </p:attrNameLst>
                                      </p:cBhvr>
                                      <p:tavLst>
                                        <p:tav tm="0">
                                          <p:val>
                                            <p:strVal val="0-#ppt_w/2"/>
                                          </p:val>
                                        </p:tav>
                                        <p:tav tm="100000">
                                          <p:val>
                                            <p:strVal val="#ppt_x"/>
                                          </p:val>
                                        </p:tav>
                                      </p:tavLst>
                                    </p:anim>
                                    <p:anim calcmode="lin" valueType="num">
                                      <p:cBhvr additive="base">
                                        <p:cTn id="54" dur="250" fill="hold"/>
                                        <p:tgtEl>
                                          <p:spTgt spid="6">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grpId="0" nodeType="clickEffect">
                                  <p:stCondLst>
                                    <p:cond delay="0"/>
                                  </p:stCondLst>
                                  <p:childTnLst>
                                    <p:set>
                                      <p:cBhvr>
                                        <p:cTn id="58" dur="1" fill="hold">
                                          <p:stCondLst>
                                            <p:cond delay="0"/>
                                          </p:stCondLst>
                                        </p:cTn>
                                        <p:tgtEl>
                                          <p:spTgt spid="6">
                                            <p:txEl>
                                              <p:pRg st="7" end="7"/>
                                            </p:txEl>
                                          </p:spTgt>
                                        </p:tgtEl>
                                        <p:attrNameLst>
                                          <p:attrName>style.visibility</p:attrName>
                                        </p:attrNameLst>
                                      </p:cBhvr>
                                      <p:to>
                                        <p:strVal val="visible"/>
                                      </p:to>
                                    </p:set>
                                    <p:anim calcmode="lin" valueType="num">
                                      <p:cBhvr additive="base">
                                        <p:cTn id="59" dur="250" fill="hold"/>
                                        <p:tgtEl>
                                          <p:spTgt spid="6">
                                            <p:txEl>
                                              <p:pRg st="7" end="7"/>
                                            </p:txEl>
                                          </p:spTgt>
                                        </p:tgtEl>
                                        <p:attrNameLst>
                                          <p:attrName>ppt_x</p:attrName>
                                        </p:attrNameLst>
                                      </p:cBhvr>
                                      <p:tavLst>
                                        <p:tav tm="0">
                                          <p:val>
                                            <p:strVal val="0-#ppt_w/2"/>
                                          </p:val>
                                        </p:tav>
                                        <p:tav tm="100000">
                                          <p:val>
                                            <p:strVal val="#ppt_x"/>
                                          </p:val>
                                        </p:tav>
                                      </p:tavLst>
                                    </p:anim>
                                    <p:anim calcmode="lin" valueType="num">
                                      <p:cBhvr additive="base">
                                        <p:cTn id="60" dur="250" fill="hold"/>
                                        <p:tgtEl>
                                          <p:spTgt spid="6">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Custom 1">
      <a:dk1>
        <a:sysClr val="windowText" lastClr="000000"/>
      </a:dk1>
      <a:lt1>
        <a:sysClr val="window" lastClr="FFFFFF"/>
      </a:lt1>
      <a:dk2>
        <a:srgbClr val="002060"/>
      </a:dk2>
      <a:lt2>
        <a:srgbClr val="FFFFFF"/>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340</TotalTime>
  <Words>1062</Words>
  <Application>Microsoft Office PowerPoint</Application>
  <PresentationFormat>On-screen Show (4:3)</PresentationFormat>
  <Paragraphs>100</Paragraphs>
  <Slides>19</Slides>
  <Notes>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19</vt:i4>
      </vt:variant>
    </vt:vector>
  </HeadingPairs>
  <TitlesOfParts>
    <vt:vector size="27" baseType="lpstr">
      <vt:lpstr>Arial</vt:lpstr>
      <vt:lpstr>Arial Black</vt:lpstr>
      <vt:lpstr>Calibri</vt:lpstr>
      <vt:lpstr>Century Gothic</vt:lpstr>
      <vt:lpstr>Mangal</vt:lpstr>
      <vt:lpstr>Wingdings</vt:lpstr>
      <vt:lpstr>Wingdings 3</vt:lpstr>
      <vt:lpstr>Ion</vt:lpstr>
      <vt:lpstr>A Research Report On Tourism Activities One Can Enjoy in       Nepal  Theme: Responsible Tourism   Prepared By: Balodaya Secondary School/New Galaxy School Pokhara Nepal   Team members: Dipen Bikram Bista Menuka B.K. Shristi lammichhane Samjhana Poudel Barsha Phagami Magar   Submitted to: Director -GTTP Nepal 13th Sept 2022, Kathmandu </vt:lpstr>
      <vt:lpstr>Outline:</vt:lpstr>
      <vt:lpstr>Acknowledgement:</vt:lpstr>
      <vt:lpstr>Tourism:  </vt:lpstr>
      <vt:lpstr>Responsible tourism:</vt:lpstr>
      <vt:lpstr>Tourism Activities One Can Enjoy in Nepal:</vt:lpstr>
      <vt:lpstr>Mountain Climbing:</vt:lpstr>
      <vt:lpstr>Paragliding:</vt:lpstr>
      <vt:lpstr>Rafting:</vt:lpstr>
      <vt:lpstr>Bungee Jumping:</vt:lpstr>
      <vt:lpstr>Superman Zipline:</vt:lpstr>
      <vt:lpstr>Jungle Safari:</vt:lpstr>
      <vt:lpstr>Trekking:</vt:lpstr>
      <vt:lpstr>Ultralight aircraft:</vt:lpstr>
      <vt:lpstr>Current Situation of Toursim in Nepal:</vt:lpstr>
      <vt:lpstr>PowerPoint Presentation</vt:lpstr>
      <vt:lpstr>Suggestions and Recommendations:-</vt:lpstr>
      <vt:lpstr>Conclusion:</vt:lpstr>
      <vt:lpstr>Thank you!!!  </vt:lpstr>
    </vt:vector>
  </TitlesOfParts>
  <Company>Schlumberger</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Tourism Activities One Can Enjoy in Nepal:</dc:title>
  <dc:creator>user</dc:creator>
  <cp:lastModifiedBy>Microsoft account</cp:lastModifiedBy>
  <cp:revision>20</cp:revision>
  <dcterms:created xsi:type="dcterms:W3CDTF">2008-05-15T18:32:30Z</dcterms:created>
  <dcterms:modified xsi:type="dcterms:W3CDTF">2023-02-06T17:32:10Z</dcterms:modified>
</cp:coreProperties>
</file>