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63" r:id="rId6"/>
    <p:sldId id="264" r:id="rId7"/>
    <p:sldId id="266" r:id="rId8"/>
    <p:sldId id="267" r:id="rId9"/>
    <p:sldId id="265"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B9A205-A0B8-42FA-858F-01CF65248BAF}" type="datetimeFigureOut">
              <a:rPr lang="en-US" smtClean="0"/>
              <a:t>2/6/2023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1F717BD-0B0F-4C13-882B-844E550EEA3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14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B9A205-A0B8-42FA-858F-01CF65248BAF}"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717BD-0B0F-4C13-882B-844E550EEA3D}" type="slidenum">
              <a:rPr lang="en-US" smtClean="0"/>
              <a:t>‹#›</a:t>
            </a:fld>
            <a:endParaRPr lang="en-US"/>
          </a:p>
        </p:txBody>
      </p:sp>
    </p:spTree>
    <p:extLst>
      <p:ext uri="{BB962C8B-B14F-4D97-AF65-F5344CB8AC3E}">
        <p14:creationId xmlns:p14="http://schemas.microsoft.com/office/powerpoint/2010/main" val="17858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B9A205-A0B8-42FA-858F-01CF65248BA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17BD-0B0F-4C13-882B-844E550EEA3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719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B9A205-A0B8-42FA-858F-01CF65248BA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17BD-0B0F-4C13-882B-844E550EEA3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986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B9A205-A0B8-42FA-858F-01CF65248BA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17BD-0B0F-4C13-882B-844E550EEA3D}" type="slidenum">
              <a:rPr lang="en-US" smtClean="0"/>
              <a:t>‹#›</a:t>
            </a:fld>
            <a:endParaRPr lang="en-US"/>
          </a:p>
        </p:txBody>
      </p:sp>
    </p:spTree>
    <p:extLst>
      <p:ext uri="{BB962C8B-B14F-4D97-AF65-F5344CB8AC3E}">
        <p14:creationId xmlns:p14="http://schemas.microsoft.com/office/powerpoint/2010/main" val="208908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B9A205-A0B8-42FA-858F-01CF65248BA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17BD-0B0F-4C13-882B-844E550EEA3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618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B9A205-A0B8-42FA-858F-01CF65248BA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17BD-0B0F-4C13-882B-844E550EEA3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751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9A205-A0B8-42FA-858F-01CF65248BA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17BD-0B0F-4C13-882B-844E550EEA3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673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9A205-A0B8-42FA-858F-01CF65248BA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17BD-0B0F-4C13-882B-844E550EEA3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284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9A205-A0B8-42FA-858F-01CF65248BA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17BD-0B0F-4C13-882B-844E550EEA3D}" type="slidenum">
              <a:rPr lang="en-US" smtClean="0"/>
              <a:t>‹#›</a:t>
            </a:fld>
            <a:endParaRPr lang="en-US"/>
          </a:p>
        </p:txBody>
      </p:sp>
    </p:spTree>
    <p:extLst>
      <p:ext uri="{BB962C8B-B14F-4D97-AF65-F5344CB8AC3E}">
        <p14:creationId xmlns:p14="http://schemas.microsoft.com/office/powerpoint/2010/main" val="152623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B9A205-A0B8-42FA-858F-01CF65248BA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17BD-0B0F-4C13-882B-844E550EEA3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57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B9A205-A0B8-42FA-858F-01CF65248BAF}"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717BD-0B0F-4C13-882B-844E550EEA3D}" type="slidenum">
              <a:rPr lang="en-US" smtClean="0"/>
              <a:t>‹#›</a:t>
            </a:fld>
            <a:endParaRPr lang="en-US"/>
          </a:p>
        </p:txBody>
      </p:sp>
    </p:spTree>
    <p:extLst>
      <p:ext uri="{BB962C8B-B14F-4D97-AF65-F5344CB8AC3E}">
        <p14:creationId xmlns:p14="http://schemas.microsoft.com/office/powerpoint/2010/main" val="195057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B9A205-A0B8-42FA-858F-01CF65248BAF}"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717BD-0B0F-4C13-882B-844E550EEA3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001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B9A205-A0B8-42FA-858F-01CF65248BAF}"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717BD-0B0F-4C13-882B-844E550EEA3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9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9A205-A0B8-42FA-858F-01CF65248BAF}"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717BD-0B0F-4C13-882B-844E550EEA3D}" type="slidenum">
              <a:rPr lang="en-US" smtClean="0"/>
              <a:t>‹#›</a:t>
            </a:fld>
            <a:endParaRPr lang="en-US"/>
          </a:p>
        </p:txBody>
      </p:sp>
    </p:spTree>
    <p:extLst>
      <p:ext uri="{BB962C8B-B14F-4D97-AF65-F5344CB8AC3E}">
        <p14:creationId xmlns:p14="http://schemas.microsoft.com/office/powerpoint/2010/main" val="259132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B9A205-A0B8-42FA-858F-01CF65248BAF}"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717BD-0B0F-4C13-882B-844E550EEA3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02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B9A205-A0B8-42FA-858F-01CF65248BAF}"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717BD-0B0F-4C13-882B-844E550EEA3D}" type="slidenum">
              <a:rPr lang="en-US" smtClean="0"/>
              <a:t>‹#›</a:t>
            </a:fld>
            <a:endParaRPr lang="en-US"/>
          </a:p>
        </p:txBody>
      </p:sp>
    </p:spTree>
    <p:extLst>
      <p:ext uri="{BB962C8B-B14F-4D97-AF65-F5344CB8AC3E}">
        <p14:creationId xmlns:p14="http://schemas.microsoft.com/office/powerpoint/2010/main" val="419404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B9A205-A0B8-42FA-858F-01CF65248BAF}" type="datetimeFigureOut">
              <a:rPr lang="en-US" smtClean="0"/>
              <a:t>2/6/2023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F717BD-0B0F-4C13-882B-844E550EEA3D}" type="slidenum">
              <a:rPr lang="en-US" smtClean="0"/>
              <a:t>‹#›</a:t>
            </a:fld>
            <a:endParaRPr lang="en-US"/>
          </a:p>
        </p:txBody>
      </p:sp>
    </p:spTree>
    <p:extLst>
      <p:ext uri="{BB962C8B-B14F-4D97-AF65-F5344CB8AC3E}">
        <p14:creationId xmlns:p14="http://schemas.microsoft.com/office/powerpoint/2010/main" val="3728130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b="1" dirty="0"/>
              <a:t>The Trending Seven Places of Nepal with Massive Tourist Flow</a:t>
            </a:r>
            <a:r>
              <a:rPr lang="en-US" b="1" dirty="0"/>
              <a:t/>
            </a:r>
            <a:br>
              <a:rPr lang="en-US" b="1" dirty="0"/>
            </a:br>
            <a:r>
              <a:rPr lang="en-US" sz="3600" dirty="0"/>
              <a:t>Theme: Responsible Tourism</a:t>
            </a:r>
          </a:p>
        </p:txBody>
      </p:sp>
      <p:sp>
        <p:nvSpPr>
          <p:cNvPr id="3" name="Subtitle 2"/>
          <p:cNvSpPr>
            <a:spLocks noGrp="1"/>
          </p:cNvSpPr>
          <p:nvPr>
            <p:ph type="subTitle" idx="1"/>
          </p:nvPr>
        </p:nvSpPr>
        <p:spPr>
          <a:xfrm>
            <a:off x="2692398" y="3657597"/>
            <a:ext cx="6943971" cy="1603720"/>
          </a:xfrm>
        </p:spPr>
        <p:txBody>
          <a:bodyPr>
            <a:normAutofit fontScale="70000" lnSpcReduction="20000"/>
          </a:bodyPr>
          <a:lstStyle/>
          <a:p>
            <a:r>
              <a:rPr lang="en-US" b="1" u="sng" dirty="0"/>
              <a:t>Presented by:</a:t>
            </a:r>
          </a:p>
          <a:p>
            <a:r>
              <a:rPr lang="en-US" dirty="0" err="1"/>
              <a:t>Numa</a:t>
            </a:r>
            <a:r>
              <a:rPr lang="en-US" dirty="0"/>
              <a:t> Limbu and </a:t>
            </a:r>
            <a:r>
              <a:rPr lang="en-US" dirty="0" err="1"/>
              <a:t>Aarpana</a:t>
            </a:r>
            <a:r>
              <a:rPr lang="en-US" dirty="0"/>
              <a:t> Bhandari (Grade 10)</a:t>
            </a:r>
          </a:p>
          <a:p>
            <a:r>
              <a:rPr lang="en-US" dirty="0"/>
              <a:t>New Horizon Academy</a:t>
            </a:r>
          </a:p>
          <a:p>
            <a:r>
              <a:rPr lang="en-US" dirty="0"/>
              <a:t>Chandragiri-9, </a:t>
            </a:r>
            <a:r>
              <a:rPr lang="en-US" dirty="0" err="1"/>
              <a:t>Machhegaun</a:t>
            </a:r>
            <a:endParaRPr lang="en-US" dirty="0"/>
          </a:p>
          <a:p>
            <a:r>
              <a:rPr lang="en-US" dirty="0"/>
              <a:t>16 September, 2022</a:t>
            </a:r>
          </a:p>
          <a:p>
            <a:endParaRPr lang="en-US" dirty="0"/>
          </a:p>
        </p:txBody>
      </p:sp>
    </p:spTree>
    <p:extLst>
      <p:ext uri="{BB962C8B-B14F-4D97-AF65-F5344CB8AC3E}">
        <p14:creationId xmlns:p14="http://schemas.microsoft.com/office/powerpoint/2010/main" val="162206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Prospects of Tourism in Nepal</a:t>
            </a:r>
          </a:p>
        </p:txBody>
      </p:sp>
      <p:sp>
        <p:nvSpPr>
          <p:cNvPr id="3" name="Content Placeholder 2"/>
          <p:cNvSpPr>
            <a:spLocks noGrp="1"/>
          </p:cNvSpPr>
          <p:nvPr>
            <p:ph idx="1"/>
          </p:nvPr>
        </p:nvSpPr>
        <p:spPr>
          <a:xfrm>
            <a:off x="1295400" y="2532185"/>
            <a:ext cx="4373880" cy="3343683"/>
          </a:xfrm>
        </p:spPr>
        <p:txBody>
          <a:bodyPr>
            <a:normAutofit/>
          </a:bodyPr>
          <a:lstStyle/>
          <a:p>
            <a:r>
              <a:rPr lang="en-US" sz="2800" dirty="0"/>
              <a:t>Cultural/Festival Tourism</a:t>
            </a:r>
          </a:p>
          <a:p>
            <a:r>
              <a:rPr lang="en-US" sz="2800" dirty="0"/>
              <a:t>Pilgrimage/Spiritual Tourism</a:t>
            </a:r>
          </a:p>
          <a:p>
            <a:r>
              <a:rPr lang="en-US" sz="2800" dirty="0"/>
              <a:t>Village Tourism</a:t>
            </a:r>
          </a:p>
          <a:p>
            <a:r>
              <a:rPr lang="en-US" sz="2800" dirty="0"/>
              <a:t>City Tourism</a:t>
            </a:r>
          </a:p>
          <a:p>
            <a:r>
              <a:rPr lang="en-US" sz="2800" dirty="0"/>
              <a:t>Mountain Tourism</a:t>
            </a:r>
          </a:p>
        </p:txBody>
      </p:sp>
      <p:sp>
        <p:nvSpPr>
          <p:cNvPr id="4" name="Content Placeholder 2"/>
          <p:cNvSpPr txBox="1">
            <a:spLocks/>
          </p:cNvSpPr>
          <p:nvPr/>
        </p:nvSpPr>
        <p:spPr>
          <a:xfrm>
            <a:off x="6555545" y="2532185"/>
            <a:ext cx="3472374" cy="351015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800" dirty="0"/>
              <a:t>Nature Tourism</a:t>
            </a:r>
          </a:p>
          <a:p>
            <a:r>
              <a:rPr lang="en-US" sz="2800" dirty="0"/>
              <a:t>Adventure Tourism</a:t>
            </a:r>
          </a:p>
          <a:p>
            <a:r>
              <a:rPr lang="en-US" sz="2800" dirty="0"/>
              <a:t>Sport Tourism</a:t>
            </a:r>
          </a:p>
          <a:p>
            <a:r>
              <a:rPr lang="en-US" sz="2800" dirty="0"/>
              <a:t>Agricultural Tourism</a:t>
            </a:r>
          </a:p>
          <a:p>
            <a:r>
              <a:rPr lang="en-US" sz="2800" dirty="0"/>
              <a:t>Hospitality Tourism</a:t>
            </a:r>
          </a:p>
        </p:txBody>
      </p:sp>
    </p:spTree>
    <p:extLst>
      <p:ext uri="{BB962C8B-B14F-4D97-AF65-F5344CB8AC3E}">
        <p14:creationId xmlns:p14="http://schemas.microsoft.com/office/powerpoint/2010/main" val="100250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03" y="4437012"/>
            <a:ext cx="9609666" cy="414916"/>
          </a:xfrm>
        </p:spPr>
        <p:txBody>
          <a:bodyPr>
            <a:normAutofit fontScale="90000"/>
          </a:bodyPr>
          <a:lstStyle/>
          <a:p>
            <a:r>
              <a:rPr lang="en-US" b="1" dirty="0" err="1"/>
              <a:t>Illam</a:t>
            </a:r>
            <a:r>
              <a:rPr lang="en-US" b="1" dirty="0"/>
              <a:t>: The Queen of Hills</a:t>
            </a:r>
          </a:p>
        </p:txBody>
      </p:sp>
      <p:pic>
        <p:nvPicPr>
          <p:cNvPr id="3074" name="Picture 2" descr="Nepal Traveller | Nepal's most visited website | A website that is  dedicated to promote tourism and Destination Nepal"/>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9942" b="19942"/>
          <a:stretch>
            <a:fillRect/>
          </a:stretch>
        </p:blipFill>
        <p:spPr bwMode="auto">
          <a:xfrm>
            <a:off x="942535" y="929974"/>
            <a:ext cx="10275203" cy="339173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4895557" y="4851928"/>
            <a:ext cx="2546252" cy="1281586"/>
          </a:xfrm>
          <a:ln>
            <a:solidFill>
              <a:srgbClr val="00B050"/>
            </a:solidFill>
          </a:ln>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342900" indent="-342900" algn="l">
              <a:buFont typeface="Wingdings" panose="05000000000000000000" pitchFamily="2" charset="2"/>
              <a:buChar char="ü"/>
            </a:pPr>
            <a:r>
              <a:rPr lang="en-US" sz="2000" dirty="0"/>
              <a:t>Province number 1</a:t>
            </a:r>
          </a:p>
          <a:p>
            <a:pPr marL="342900" indent="-342900" algn="l">
              <a:buFont typeface="Wingdings" panose="05000000000000000000" pitchFamily="2" charset="2"/>
              <a:buChar char="ü"/>
            </a:pPr>
            <a:r>
              <a:rPr lang="en-US" sz="2000" dirty="0"/>
              <a:t>Eastern Nepal</a:t>
            </a:r>
          </a:p>
          <a:p>
            <a:pPr marL="342900" indent="-342900" algn="l">
              <a:buFont typeface="Wingdings" panose="05000000000000000000" pitchFamily="2" charset="2"/>
              <a:buChar char="ü"/>
            </a:pPr>
            <a:r>
              <a:rPr lang="en-US" sz="2000" dirty="0"/>
              <a:t>Area:1,703 km square</a:t>
            </a:r>
          </a:p>
          <a:p>
            <a:pPr algn="l"/>
            <a:endParaRPr lang="en-US" sz="2000" dirty="0"/>
          </a:p>
        </p:txBody>
      </p:sp>
    </p:spTree>
    <p:extLst>
      <p:ext uri="{BB962C8B-B14F-4D97-AF65-F5344CB8AC3E}">
        <p14:creationId xmlns:p14="http://schemas.microsoft.com/office/powerpoint/2010/main" val="386353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08" t="8943" r="897" b="-406"/>
          <a:stretch/>
        </p:blipFill>
        <p:spPr>
          <a:xfrm>
            <a:off x="689317" y="1069145"/>
            <a:ext cx="3319577" cy="1758461"/>
          </a:xfrm>
          <a:prstGeom prst="rect">
            <a:avLst/>
          </a:prstGeom>
          <a:ln w="88900" cap="sq" cmpd="thickThin">
            <a:solidFill>
              <a:srgbClr val="000000"/>
            </a:solidFill>
            <a:prstDash val="solid"/>
            <a:miter lim="800000"/>
          </a:ln>
          <a:effectLst>
            <a:innerShdw blurRad="76200">
              <a:srgbClr val="000000"/>
            </a:innerShdw>
          </a:effectLst>
        </p:spPr>
      </p:pic>
      <p:pic>
        <p:nvPicPr>
          <p:cNvPr id="4098" name="Picture 2" descr="सम्पूर्ण अगन्तुक हरुलाई ईलाम जिल्ला हार्दिक स्वागत गर्दछ : Phikkal Village  Development Committee Ilam"/>
          <p:cNvPicPr>
            <a:picLocks noChangeAspect="1" noChangeArrowheads="1"/>
          </p:cNvPicPr>
          <p:nvPr/>
        </p:nvPicPr>
        <p:blipFill rotWithShape="1">
          <a:blip r:embed="rId3">
            <a:extLst>
              <a:ext uri="{28A0092B-C50C-407E-A947-70E740481C1C}">
                <a14:useLocalDpi xmlns:a14="http://schemas.microsoft.com/office/drawing/2010/main" val="0"/>
              </a:ext>
            </a:extLst>
          </a:blip>
          <a:srcRect t="12802" b="14648"/>
          <a:stretch/>
        </p:blipFill>
        <p:spPr bwMode="auto">
          <a:xfrm>
            <a:off x="4321525" y="1012352"/>
            <a:ext cx="3459896" cy="18825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89317" y="3596010"/>
            <a:ext cx="3319577" cy="249163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5"/>
          <a:stretch>
            <a:fillRect/>
          </a:stretch>
        </p:blipFill>
        <p:spPr>
          <a:xfrm>
            <a:off x="4321525" y="3735835"/>
            <a:ext cx="3459896" cy="229737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6"/>
          <a:stretch>
            <a:fillRect/>
          </a:stretch>
        </p:blipFill>
        <p:spPr>
          <a:xfrm>
            <a:off x="8094052" y="1012352"/>
            <a:ext cx="3359498" cy="1825795"/>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7"/>
          <a:stretch>
            <a:fillRect/>
          </a:stretch>
        </p:blipFill>
        <p:spPr>
          <a:xfrm>
            <a:off x="8093143" y="3735836"/>
            <a:ext cx="3435481" cy="2297371"/>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1540257" y="550687"/>
            <a:ext cx="1617695" cy="461665"/>
          </a:xfrm>
          <a:prstGeom prst="rect">
            <a:avLst/>
          </a:prstGeom>
          <a:noFill/>
        </p:spPr>
        <p:txBody>
          <a:bodyPr wrap="square" rtlCol="0">
            <a:spAutoFit/>
          </a:bodyPr>
          <a:lstStyle/>
          <a:p>
            <a:r>
              <a:rPr lang="en-US" sz="2400" b="1" dirty="0" err="1"/>
              <a:t>Kanyam</a:t>
            </a:r>
            <a:endParaRPr lang="en-US" sz="2400" b="1" dirty="0"/>
          </a:p>
        </p:txBody>
      </p:sp>
      <p:sp>
        <p:nvSpPr>
          <p:cNvPr id="12" name="TextBox 11"/>
          <p:cNvSpPr txBox="1"/>
          <p:nvPr/>
        </p:nvSpPr>
        <p:spPr>
          <a:xfrm>
            <a:off x="5242625" y="550687"/>
            <a:ext cx="1617695" cy="461665"/>
          </a:xfrm>
          <a:prstGeom prst="rect">
            <a:avLst/>
          </a:prstGeom>
          <a:noFill/>
        </p:spPr>
        <p:txBody>
          <a:bodyPr wrap="square" rtlCol="0">
            <a:spAutoFit/>
          </a:bodyPr>
          <a:lstStyle/>
          <a:p>
            <a:r>
              <a:rPr lang="en-US" sz="2400" b="1" dirty="0" err="1"/>
              <a:t>Phikkal</a:t>
            </a:r>
            <a:endParaRPr lang="en-US" sz="2400" b="1" dirty="0"/>
          </a:p>
        </p:txBody>
      </p:sp>
      <p:sp>
        <p:nvSpPr>
          <p:cNvPr id="13" name="TextBox 12"/>
          <p:cNvSpPr txBox="1"/>
          <p:nvPr/>
        </p:nvSpPr>
        <p:spPr>
          <a:xfrm>
            <a:off x="9139376" y="538666"/>
            <a:ext cx="1617695" cy="461665"/>
          </a:xfrm>
          <a:prstGeom prst="rect">
            <a:avLst/>
          </a:prstGeom>
          <a:noFill/>
        </p:spPr>
        <p:txBody>
          <a:bodyPr wrap="square" rtlCol="0">
            <a:spAutoFit/>
          </a:bodyPr>
          <a:lstStyle/>
          <a:p>
            <a:r>
              <a:rPr lang="en-US" sz="2400" b="1" dirty="0" err="1"/>
              <a:t>Sandakpur</a:t>
            </a:r>
            <a:endParaRPr lang="en-US" sz="2400" b="1" dirty="0"/>
          </a:p>
        </p:txBody>
      </p:sp>
      <p:sp>
        <p:nvSpPr>
          <p:cNvPr id="14" name="TextBox 13"/>
          <p:cNvSpPr txBox="1"/>
          <p:nvPr/>
        </p:nvSpPr>
        <p:spPr>
          <a:xfrm>
            <a:off x="1540256" y="3134345"/>
            <a:ext cx="1617695" cy="461665"/>
          </a:xfrm>
          <a:prstGeom prst="rect">
            <a:avLst/>
          </a:prstGeom>
          <a:noFill/>
        </p:spPr>
        <p:txBody>
          <a:bodyPr wrap="square" rtlCol="0">
            <a:spAutoFit/>
          </a:bodyPr>
          <a:lstStyle/>
          <a:p>
            <a:r>
              <a:rPr lang="en-US" sz="2400" b="1" dirty="0"/>
              <a:t>Shree </a:t>
            </a:r>
            <a:r>
              <a:rPr lang="en-US" sz="2400" b="1" dirty="0" err="1"/>
              <a:t>Antu</a:t>
            </a:r>
            <a:r>
              <a:rPr lang="en-US" sz="2400" b="1" dirty="0"/>
              <a:t> </a:t>
            </a:r>
          </a:p>
        </p:txBody>
      </p:sp>
      <p:sp>
        <p:nvSpPr>
          <p:cNvPr id="15" name="TextBox 14"/>
          <p:cNvSpPr txBox="1"/>
          <p:nvPr/>
        </p:nvSpPr>
        <p:spPr>
          <a:xfrm>
            <a:off x="5242171" y="3274171"/>
            <a:ext cx="1974555" cy="461665"/>
          </a:xfrm>
          <a:prstGeom prst="rect">
            <a:avLst/>
          </a:prstGeom>
          <a:noFill/>
        </p:spPr>
        <p:txBody>
          <a:bodyPr wrap="square" rtlCol="0">
            <a:spAutoFit/>
          </a:bodyPr>
          <a:lstStyle/>
          <a:p>
            <a:r>
              <a:rPr lang="en-US" sz="2400" b="1" dirty="0"/>
              <a:t>Mai </a:t>
            </a:r>
            <a:r>
              <a:rPr lang="en-US" sz="2400" b="1" dirty="0" err="1"/>
              <a:t>Pokhari</a:t>
            </a:r>
            <a:r>
              <a:rPr lang="en-US" sz="2400" b="1" dirty="0"/>
              <a:t> </a:t>
            </a:r>
          </a:p>
        </p:txBody>
      </p:sp>
      <p:sp>
        <p:nvSpPr>
          <p:cNvPr id="16" name="TextBox 15"/>
          <p:cNvSpPr txBox="1"/>
          <p:nvPr/>
        </p:nvSpPr>
        <p:spPr>
          <a:xfrm>
            <a:off x="8481487" y="3274170"/>
            <a:ext cx="2658792" cy="461665"/>
          </a:xfrm>
          <a:prstGeom prst="rect">
            <a:avLst/>
          </a:prstGeom>
          <a:noFill/>
        </p:spPr>
        <p:txBody>
          <a:bodyPr wrap="square" rtlCol="0">
            <a:spAutoFit/>
          </a:bodyPr>
          <a:lstStyle/>
          <a:p>
            <a:r>
              <a:rPr lang="en-US" sz="2400" b="1" dirty="0" err="1"/>
              <a:t>Pathibhara</a:t>
            </a:r>
            <a:r>
              <a:rPr lang="en-US" sz="2400" b="1" dirty="0"/>
              <a:t> Temple </a:t>
            </a:r>
          </a:p>
        </p:txBody>
      </p:sp>
    </p:spTree>
    <p:extLst>
      <p:ext uri="{BB962C8B-B14F-4D97-AF65-F5344CB8AC3E}">
        <p14:creationId xmlns:p14="http://schemas.microsoft.com/office/powerpoint/2010/main" val="37064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03" y="4437012"/>
            <a:ext cx="9609666" cy="414916"/>
          </a:xfrm>
        </p:spPr>
        <p:txBody>
          <a:bodyPr>
            <a:normAutofit fontScale="90000"/>
          </a:bodyPr>
          <a:lstStyle/>
          <a:p>
            <a:r>
              <a:rPr lang="en-US" b="1" dirty="0" err="1"/>
              <a:t>Janakpurdham</a:t>
            </a:r>
            <a:r>
              <a:rPr lang="en-US" b="1" dirty="0"/>
              <a:t>: The Land Steeped with Mythology </a:t>
            </a:r>
          </a:p>
        </p:txBody>
      </p:sp>
      <p:sp>
        <p:nvSpPr>
          <p:cNvPr id="4" name="Text Placeholder 3"/>
          <p:cNvSpPr>
            <a:spLocks noGrp="1"/>
          </p:cNvSpPr>
          <p:nvPr>
            <p:ph type="body" sz="half" idx="2"/>
          </p:nvPr>
        </p:nvSpPr>
        <p:spPr>
          <a:xfrm>
            <a:off x="4152862" y="4851928"/>
            <a:ext cx="3854547" cy="1281586"/>
          </a:xfrm>
          <a:ln>
            <a:solidFill>
              <a:srgbClr val="00B050"/>
            </a:solidFill>
          </a:ln>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342900" indent="-342900" algn="l">
              <a:buFont typeface="Wingdings" panose="05000000000000000000" pitchFamily="2" charset="2"/>
              <a:buChar char="ü"/>
            </a:pPr>
            <a:r>
              <a:rPr lang="en-US" sz="2000" dirty="0" err="1"/>
              <a:t>Madesh</a:t>
            </a:r>
            <a:r>
              <a:rPr lang="en-US" sz="2000" dirty="0"/>
              <a:t> Province</a:t>
            </a:r>
          </a:p>
          <a:p>
            <a:pPr marL="342900" indent="-342900" algn="l">
              <a:buFont typeface="Wingdings" panose="05000000000000000000" pitchFamily="2" charset="2"/>
              <a:buChar char="ü"/>
            </a:pPr>
            <a:r>
              <a:rPr lang="en-US" sz="2000" dirty="0" err="1"/>
              <a:t>Terai</a:t>
            </a:r>
            <a:r>
              <a:rPr lang="en-US" sz="2000" dirty="0"/>
              <a:t> Plain of Nepal</a:t>
            </a:r>
          </a:p>
          <a:p>
            <a:pPr marL="342900" indent="-342900" algn="l">
              <a:buFont typeface="Wingdings" panose="05000000000000000000" pitchFamily="2" charset="2"/>
              <a:buChar char="ü"/>
            </a:pPr>
            <a:r>
              <a:rPr lang="en-US" sz="2000" dirty="0"/>
              <a:t>Birth Place of ideal woman </a:t>
            </a:r>
            <a:r>
              <a:rPr lang="en-US" sz="2000" dirty="0" err="1"/>
              <a:t>Sita</a:t>
            </a:r>
            <a:r>
              <a:rPr lang="en-US" sz="2000" dirty="0"/>
              <a:t> (Janaki)</a:t>
            </a:r>
          </a:p>
          <a:p>
            <a:pPr marL="342900" indent="-342900" algn="l">
              <a:buFont typeface="Wingdings" panose="05000000000000000000" pitchFamily="2" charset="2"/>
              <a:buChar char="ü"/>
            </a:pPr>
            <a:r>
              <a:rPr lang="en-US" sz="2000" dirty="0"/>
              <a:t>City of Ponds</a:t>
            </a:r>
          </a:p>
          <a:p>
            <a:pPr algn="l"/>
            <a:endParaRPr lang="en-US" sz="2000" dirty="0"/>
          </a:p>
        </p:txBody>
      </p:sp>
      <p:pic>
        <p:nvPicPr>
          <p:cNvPr id="6" name="Picture Placeholder 5"/>
          <p:cNvPicPr>
            <a:picLocks noGrp="1" noChangeAspect="1"/>
          </p:cNvPicPr>
          <p:nvPr>
            <p:ph type="pic" idx="1"/>
          </p:nvPr>
        </p:nvPicPr>
        <p:blipFill>
          <a:blip r:embed="rId2"/>
          <a:srcRect t="21142" b="21142"/>
          <a:stretch>
            <a:fillRect/>
          </a:stretch>
        </p:blipFill>
        <p:spPr>
          <a:xfrm>
            <a:off x="857331" y="790659"/>
            <a:ext cx="10482023" cy="3459999"/>
          </a:xfrm>
          <a:prstGeom prst="rect">
            <a:avLst/>
          </a:prstGeom>
        </p:spPr>
      </p:pic>
    </p:spTree>
    <p:extLst>
      <p:ext uri="{BB962C8B-B14F-4D97-AF65-F5344CB8AC3E}">
        <p14:creationId xmlns:p14="http://schemas.microsoft.com/office/powerpoint/2010/main" val="23374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38730" y="538665"/>
            <a:ext cx="2258020" cy="461665"/>
          </a:xfrm>
          <a:prstGeom prst="rect">
            <a:avLst/>
          </a:prstGeom>
          <a:noFill/>
        </p:spPr>
        <p:txBody>
          <a:bodyPr wrap="square" rtlCol="0">
            <a:spAutoFit/>
          </a:bodyPr>
          <a:lstStyle/>
          <a:p>
            <a:r>
              <a:rPr lang="en-US" sz="2400" b="1" dirty="0"/>
              <a:t>Janaki Temple</a:t>
            </a:r>
          </a:p>
        </p:txBody>
      </p:sp>
      <p:sp>
        <p:nvSpPr>
          <p:cNvPr id="12" name="TextBox 11"/>
          <p:cNvSpPr txBox="1"/>
          <p:nvPr/>
        </p:nvSpPr>
        <p:spPr>
          <a:xfrm>
            <a:off x="4707904" y="519228"/>
            <a:ext cx="2424721" cy="461665"/>
          </a:xfrm>
          <a:prstGeom prst="rect">
            <a:avLst/>
          </a:prstGeom>
          <a:noFill/>
        </p:spPr>
        <p:txBody>
          <a:bodyPr wrap="square" rtlCol="0">
            <a:spAutoFit/>
          </a:bodyPr>
          <a:lstStyle/>
          <a:p>
            <a:r>
              <a:rPr lang="en-US" sz="2400" b="1" dirty="0"/>
              <a:t>Mithila Painting</a:t>
            </a:r>
          </a:p>
        </p:txBody>
      </p:sp>
      <p:sp>
        <p:nvSpPr>
          <p:cNvPr id="13" name="TextBox 12"/>
          <p:cNvSpPr txBox="1"/>
          <p:nvPr/>
        </p:nvSpPr>
        <p:spPr>
          <a:xfrm>
            <a:off x="8730160" y="538666"/>
            <a:ext cx="2026911" cy="461665"/>
          </a:xfrm>
          <a:prstGeom prst="rect">
            <a:avLst/>
          </a:prstGeom>
          <a:noFill/>
        </p:spPr>
        <p:txBody>
          <a:bodyPr wrap="square" rtlCol="0">
            <a:spAutoFit/>
          </a:bodyPr>
          <a:lstStyle/>
          <a:p>
            <a:r>
              <a:rPr lang="en-US" sz="2400" b="1" dirty="0"/>
              <a:t>Sacred Pond</a:t>
            </a:r>
          </a:p>
        </p:txBody>
      </p:sp>
      <p:sp>
        <p:nvSpPr>
          <p:cNvPr id="14" name="TextBox 13"/>
          <p:cNvSpPr txBox="1"/>
          <p:nvPr/>
        </p:nvSpPr>
        <p:spPr>
          <a:xfrm>
            <a:off x="1540256" y="3218753"/>
            <a:ext cx="1617695" cy="461665"/>
          </a:xfrm>
          <a:prstGeom prst="rect">
            <a:avLst/>
          </a:prstGeom>
          <a:noFill/>
        </p:spPr>
        <p:txBody>
          <a:bodyPr wrap="square" rtlCol="0">
            <a:spAutoFit/>
          </a:bodyPr>
          <a:lstStyle/>
          <a:p>
            <a:r>
              <a:rPr lang="en-US" sz="2400" b="1" dirty="0" err="1"/>
              <a:t>Chhath</a:t>
            </a:r>
            <a:r>
              <a:rPr lang="en-US" sz="2400" b="1" dirty="0"/>
              <a:t> </a:t>
            </a:r>
          </a:p>
        </p:txBody>
      </p:sp>
      <p:sp>
        <p:nvSpPr>
          <p:cNvPr id="15" name="TextBox 14"/>
          <p:cNvSpPr txBox="1"/>
          <p:nvPr/>
        </p:nvSpPr>
        <p:spPr>
          <a:xfrm>
            <a:off x="4994031" y="3274171"/>
            <a:ext cx="2222695" cy="461665"/>
          </a:xfrm>
          <a:prstGeom prst="rect">
            <a:avLst/>
          </a:prstGeom>
          <a:noFill/>
        </p:spPr>
        <p:txBody>
          <a:bodyPr wrap="square" rtlCol="0">
            <a:spAutoFit/>
          </a:bodyPr>
          <a:lstStyle/>
          <a:p>
            <a:r>
              <a:rPr lang="en-US" sz="2400" b="1" dirty="0" err="1"/>
              <a:t>Vivaha</a:t>
            </a:r>
            <a:r>
              <a:rPr lang="en-US" sz="2400" b="1" dirty="0"/>
              <a:t> </a:t>
            </a:r>
            <a:r>
              <a:rPr lang="en-US" sz="2400" b="1" dirty="0" err="1"/>
              <a:t>Mandap</a:t>
            </a:r>
            <a:r>
              <a:rPr lang="en-US" sz="2400" b="1" dirty="0"/>
              <a:t> </a:t>
            </a:r>
          </a:p>
        </p:txBody>
      </p:sp>
      <p:sp>
        <p:nvSpPr>
          <p:cNvPr id="16" name="TextBox 15"/>
          <p:cNvSpPr txBox="1"/>
          <p:nvPr/>
        </p:nvSpPr>
        <p:spPr>
          <a:xfrm>
            <a:off x="8481487" y="3274170"/>
            <a:ext cx="2658792" cy="461665"/>
          </a:xfrm>
          <a:prstGeom prst="rect">
            <a:avLst/>
          </a:prstGeom>
          <a:noFill/>
        </p:spPr>
        <p:txBody>
          <a:bodyPr wrap="square" rtlCol="0">
            <a:spAutoFit/>
          </a:bodyPr>
          <a:lstStyle/>
          <a:p>
            <a:r>
              <a:rPr lang="en-US" sz="2400" b="1" dirty="0" err="1"/>
              <a:t>Vibaha</a:t>
            </a:r>
            <a:r>
              <a:rPr lang="en-US" sz="2400" b="1" dirty="0"/>
              <a:t> Panchami</a:t>
            </a:r>
          </a:p>
        </p:txBody>
      </p:sp>
      <p:pic>
        <p:nvPicPr>
          <p:cNvPr id="6146" name="Picture 2" descr="Janaki Mandir, Ram Sita, Janakpur, How to get the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17" y="1004609"/>
            <a:ext cx="3319577" cy="17574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148" name="Picture 4" descr="Madhubani (Mithila) Painting - History, Designs &amp; Arti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525" y="948143"/>
            <a:ext cx="3197481" cy="19550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150" name="Picture 6" descr="Janakpur | The ancient kingdom of Mithila | Red Carpet Journ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329" y="980893"/>
            <a:ext cx="3320893" cy="18680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152" name="Picture 8" descr="Preparations begin for Chhath festival in Mithila - myRepublica - The New  York Times Partner, Latest news of Nepal in English, Latest News Artic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317" y="3778040"/>
            <a:ext cx="3451452" cy="22973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154" name="Picture 10" descr="Ram Sita vivah Mandir, Janakpur, Nepal | Ram Sita vivah Mandir photos and  more inform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9274" y="3784051"/>
            <a:ext cx="3435364" cy="22913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156" name="Picture 12" descr="Janakpur Dhaam: The celebration of Janakpur Dham's marriage Panchami  increased, thousands of devotees arrived, the program will run for four  days - The Post Read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5846" y="3823630"/>
            <a:ext cx="3002376" cy="22517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4843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03" y="4437012"/>
            <a:ext cx="9609666" cy="414916"/>
          </a:xfrm>
        </p:spPr>
        <p:txBody>
          <a:bodyPr>
            <a:normAutofit fontScale="90000"/>
          </a:bodyPr>
          <a:lstStyle/>
          <a:p>
            <a:r>
              <a:rPr lang="en-US" b="1" dirty="0" err="1"/>
              <a:t>Bhaktapur</a:t>
            </a:r>
            <a:r>
              <a:rPr lang="en-US" b="1" dirty="0"/>
              <a:t>: The City of Devotion </a:t>
            </a:r>
          </a:p>
        </p:txBody>
      </p:sp>
      <p:sp>
        <p:nvSpPr>
          <p:cNvPr id="4" name="Text Placeholder 3"/>
          <p:cNvSpPr>
            <a:spLocks noGrp="1"/>
          </p:cNvSpPr>
          <p:nvPr>
            <p:ph type="body" sz="half" idx="2"/>
          </p:nvPr>
        </p:nvSpPr>
        <p:spPr>
          <a:xfrm>
            <a:off x="3815237" y="4851928"/>
            <a:ext cx="4428430" cy="1281586"/>
          </a:xfrm>
          <a:ln>
            <a:solidFill>
              <a:srgbClr val="00B050"/>
            </a:solidFill>
          </a:ln>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342900" indent="-342900" algn="l">
              <a:buFont typeface="Wingdings" panose="05000000000000000000" pitchFamily="2" charset="2"/>
              <a:buChar char="ü"/>
            </a:pPr>
            <a:r>
              <a:rPr lang="en-US" sz="2000" dirty="0" err="1"/>
              <a:t>Bagmati</a:t>
            </a:r>
            <a:r>
              <a:rPr lang="en-US" sz="2000" dirty="0"/>
              <a:t> Province</a:t>
            </a:r>
          </a:p>
          <a:p>
            <a:pPr marL="342900" indent="-342900" algn="l">
              <a:buFont typeface="Wingdings" panose="05000000000000000000" pitchFamily="2" charset="2"/>
              <a:buChar char="ü"/>
            </a:pPr>
            <a:r>
              <a:rPr lang="en-US" sz="2000" dirty="0" err="1"/>
              <a:t>Bhadgaon</a:t>
            </a:r>
            <a:r>
              <a:rPr lang="en-US" sz="2000" dirty="0"/>
              <a:t>, </a:t>
            </a:r>
            <a:r>
              <a:rPr lang="en-US" sz="2000" dirty="0" err="1"/>
              <a:t>Khwopa</a:t>
            </a:r>
            <a:r>
              <a:rPr lang="en-US" sz="2000" dirty="0"/>
              <a:t> (Newari Language)</a:t>
            </a:r>
          </a:p>
          <a:p>
            <a:pPr marL="342900" indent="-342900" algn="l">
              <a:buFont typeface="Wingdings" panose="05000000000000000000" pitchFamily="2" charset="2"/>
              <a:buChar char="ü"/>
            </a:pPr>
            <a:r>
              <a:rPr lang="en-US" sz="2000" dirty="0"/>
              <a:t>Typical Cultural Newari Settlement</a:t>
            </a:r>
          </a:p>
          <a:p>
            <a:pPr marL="342900" indent="-342900" algn="l">
              <a:buFont typeface="Wingdings" panose="05000000000000000000" pitchFamily="2" charset="2"/>
              <a:buChar char="ü"/>
            </a:pPr>
            <a:r>
              <a:rPr lang="en-US" sz="2000" dirty="0"/>
              <a:t>Pottery, wood carving, Newari culture, juju </a:t>
            </a:r>
            <a:r>
              <a:rPr lang="en-US" sz="2000" dirty="0" err="1"/>
              <a:t>dhau</a:t>
            </a:r>
            <a:endParaRPr lang="en-US" sz="2000" dirty="0"/>
          </a:p>
          <a:p>
            <a:pPr algn="l"/>
            <a:endParaRPr lang="en-US" sz="2000" dirty="0"/>
          </a:p>
        </p:txBody>
      </p:sp>
      <p:pic>
        <p:nvPicPr>
          <p:cNvPr id="8" name="Picture Placeholder 7"/>
          <p:cNvPicPr>
            <a:picLocks noGrp="1" noChangeAspect="1"/>
          </p:cNvPicPr>
          <p:nvPr>
            <p:ph type="pic" idx="1"/>
          </p:nvPr>
        </p:nvPicPr>
        <p:blipFill>
          <a:blip r:embed="rId2"/>
          <a:srcRect t="7629" b="7629"/>
          <a:stretch>
            <a:fillRect/>
          </a:stretch>
        </p:blipFill>
        <p:spPr>
          <a:xfrm>
            <a:off x="852175" y="781221"/>
            <a:ext cx="10633509" cy="3509425"/>
          </a:xfrm>
          <a:prstGeom prst="rect">
            <a:avLst/>
          </a:prstGeom>
        </p:spPr>
      </p:pic>
    </p:spTree>
    <p:extLst>
      <p:ext uri="{BB962C8B-B14F-4D97-AF65-F5344CB8AC3E}">
        <p14:creationId xmlns:p14="http://schemas.microsoft.com/office/powerpoint/2010/main" val="232718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0844" y="538665"/>
            <a:ext cx="3638571" cy="461665"/>
          </a:xfrm>
          <a:prstGeom prst="rect">
            <a:avLst/>
          </a:prstGeom>
          <a:noFill/>
        </p:spPr>
        <p:txBody>
          <a:bodyPr wrap="square" rtlCol="0">
            <a:spAutoFit/>
          </a:bodyPr>
          <a:lstStyle/>
          <a:p>
            <a:r>
              <a:rPr lang="en-US" sz="2400" b="1" dirty="0" err="1"/>
              <a:t>Bhaktapur</a:t>
            </a:r>
            <a:r>
              <a:rPr lang="en-US" sz="2400" b="1" dirty="0"/>
              <a:t> Durbar Square</a:t>
            </a:r>
          </a:p>
        </p:txBody>
      </p:sp>
      <p:sp>
        <p:nvSpPr>
          <p:cNvPr id="12" name="TextBox 11"/>
          <p:cNvSpPr txBox="1"/>
          <p:nvPr/>
        </p:nvSpPr>
        <p:spPr>
          <a:xfrm>
            <a:off x="4340378" y="539037"/>
            <a:ext cx="3445913" cy="461665"/>
          </a:xfrm>
          <a:prstGeom prst="rect">
            <a:avLst/>
          </a:prstGeom>
          <a:noFill/>
        </p:spPr>
        <p:txBody>
          <a:bodyPr wrap="square" rtlCol="0">
            <a:spAutoFit/>
          </a:bodyPr>
          <a:lstStyle/>
          <a:p>
            <a:r>
              <a:rPr lang="en-US" sz="2400" b="1" dirty="0" err="1"/>
              <a:t>Changu</a:t>
            </a:r>
            <a:r>
              <a:rPr lang="en-US" sz="2400" b="1" dirty="0"/>
              <a:t> Narayan Temple </a:t>
            </a:r>
          </a:p>
        </p:txBody>
      </p:sp>
      <p:sp>
        <p:nvSpPr>
          <p:cNvPr id="14" name="TextBox 13"/>
          <p:cNvSpPr txBox="1"/>
          <p:nvPr/>
        </p:nvSpPr>
        <p:spPr>
          <a:xfrm>
            <a:off x="8875199" y="654267"/>
            <a:ext cx="1617695" cy="461665"/>
          </a:xfrm>
          <a:prstGeom prst="rect">
            <a:avLst/>
          </a:prstGeom>
          <a:noFill/>
        </p:spPr>
        <p:txBody>
          <a:bodyPr wrap="square" rtlCol="0">
            <a:spAutoFit/>
          </a:bodyPr>
          <a:lstStyle/>
          <a:p>
            <a:r>
              <a:rPr lang="en-US" sz="2400" b="1" dirty="0" err="1"/>
              <a:t>Nyatapola</a:t>
            </a:r>
            <a:r>
              <a:rPr lang="en-US" sz="2400" b="1" dirty="0"/>
              <a:t> </a:t>
            </a:r>
          </a:p>
        </p:txBody>
      </p:sp>
      <p:sp>
        <p:nvSpPr>
          <p:cNvPr id="15" name="TextBox 14"/>
          <p:cNvSpPr txBox="1"/>
          <p:nvPr/>
        </p:nvSpPr>
        <p:spPr>
          <a:xfrm>
            <a:off x="1244381" y="3428195"/>
            <a:ext cx="2222695" cy="461665"/>
          </a:xfrm>
          <a:prstGeom prst="rect">
            <a:avLst/>
          </a:prstGeom>
          <a:noFill/>
        </p:spPr>
        <p:txBody>
          <a:bodyPr wrap="square" rtlCol="0">
            <a:spAutoFit/>
          </a:bodyPr>
          <a:lstStyle/>
          <a:p>
            <a:r>
              <a:rPr lang="en-US" sz="2400" b="1" dirty="0" err="1"/>
              <a:t>Nagarkot</a:t>
            </a:r>
            <a:r>
              <a:rPr lang="en-US" sz="2400" b="1" dirty="0"/>
              <a:t> </a:t>
            </a:r>
          </a:p>
        </p:txBody>
      </p:sp>
      <p:pic>
        <p:nvPicPr>
          <p:cNvPr id="1026" name="Picture 2" descr="Bhaktapur Durbar Square | Visit Last minute | Old cit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82" y="980893"/>
            <a:ext cx="3425295" cy="203807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AutoShape 4" descr="Nyatapola Temple, Bhaktapur, Nep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Facts about Nyatapola Temp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8006225" y="1152551"/>
            <a:ext cx="3593314" cy="497915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stretch>
            <a:fillRect/>
          </a:stretch>
        </p:blipFill>
        <p:spPr>
          <a:xfrm>
            <a:off x="4399274" y="997891"/>
            <a:ext cx="3276054" cy="2021079"/>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a:stretch>
            <a:fillRect/>
          </a:stretch>
        </p:blipFill>
        <p:spPr>
          <a:xfrm>
            <a:off x="639172" y="3932232"/>
            <a:ext cx="3543685" cy="227808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6"/>
          <a:stretch>
            <a:fillRect/>
          </a:stretch>
        </p:blipFill>
        <p:spPr>
          <a:xfrm>
            <a:off x="4389309" y="3932232"/>
            <a:ext cx="3416457" cy="2278083"/>
          </a:xfrm>
          <a:prstGeom prst="rect">
            <a:avLst/>
          </a:prstGeom>
          <a:ln w="88900" cap="sq" cmpd="thickThin">
            <a:solidFill>
              <a:srgbClr val="000000"/>
            </a:solidFill>
            <a:prstDash val="solid"/>
            <a:miter lim="800000"/>
          </a:ln>
          <a:effectLst>
            <a:innerShdw blurRad="76200">
              <a:srgbClr val="000000"/>
            </a:innerShdw>
          </a:effectLst>
        </p:spPr>
      </p:pic>
      <p:sp>
        <p:nvSpPr>
          <p:cNvPr id="21" name="TextBox 20"/>
          <p:cNvSpPr txBox="1"/>
          <p:nvPr/>
        </p:nvSpPr>
        <p:spPr>
          <a:xfrm>
            <a:off x="4848655" y="3428194"/>
            <a:ext cx="2222695" cy="461665"/>
          </a:xfrm>
          <a:prstGeom prst="rect">
            <a:avLst/>
          </a:prstGeom>
          <a:noFill/>
        </p:spPr>
        <p:txBody>
          <a:bodyPr wrap="square" rtlCol="0">
            <a:spAutoFit/>
          </a:bodyPr>
          <a:lstStyle/>
          <a:p>
            <a:r>
              <a:rPr lang="en-US" sz="2400" b="1" dirty="0"/>
              <a:t>Siddha </a:t>
            </a:r>
            <a:r>
              <a:rPr lang="en-US" sz="2400" b="1" dirty="0" err="1"/>
              <a:t>Pokhari</a:t>
            </a:r>
            <a:r>
              <a:rPr lang="en-US" sz="2400" b="1" dirty="0"/>
              <a:t> </a:t>
            </a:r>
          </a:p>
        </p:txBody>
      </p:sp>
    </p:spTree>
    <p:extLst>
      <p:ext uri="{BB962C8B-B14F-4D97-AF65-F5344CB8AC3E}">
        <p14:creationId xmlns:p14="http://schemas.microsoft.com/office/powerpoint/2010/main" val="3888664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03" y="4437012"/>
            <a:ext cx="9609666" cy="414916"/>
          </a:xfrm>
        </p:spPr>
        <p:txBody>
          <a:bodyPr>
            <a:normAutofit fontScale="90000"/>
          </a:bodyPr>
          <a:lstStyle/>
          <a:p>
            <a:r>
              <a:rPr lang="en-US" b="1" dirty="0" err="1"/>
              <a:t>Pokhara</a:t>
            </a:r>
            <a:r>
              <a:rPr lang="en-US" b="1" dirty="0"/>
              <a:t>: The City of Mountains </a:t>
            </a:r>
          </a:p>
        </p:txBody>
      </p:sp>
      <p:sp>
        <p:nvSpPr>
          <p:cNvPr id="4" name="Text Placeholder 3"/>
          <p:cNvSpPr>
            <a:spLocks noGrp="1"/>
          </p:cNvSpPr>
          <p:nvPr>
            <p:ph type="body" sz="half" idx="2"/>
          </p:nvPr>
        </p:nvSpPr>
        <p:spPr>
          <a:xfrm>
            <a:off x="3815237" y="4851928"/>
            <a:ext cx="4428430" cy="1281586"/>
          </a:xfrm>
          <a:ln>
            <a:solidFill>
              <a:srgbClr val="00B050"/>
            </a:solidFill>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342900" indent="-342900" algn="l">
              <a:buFont typeface="Wingdings" panose="05000000000000000000" pitchFamily="2" charset="2"/>
              <a:buChar char="ü"/>
            </a:pPr>
            <a:r>
              <a:rPr lang="en-US" sz="2000" dirty="0" err="1"/>
              <a:t>Gandaki</a:t>
            </a:r>
            <a:r>
              <a:rPr lang="en-US" sz="2000" dirty="0"/>
              <a:t> Province</a:t>
            </a:r>
          </a:p>
          <a:p>
            <a:pPr marL="342900" indent="-342900" algn="l">
              <a:buFont typeface="Wingdings" panose="05000000000000000000" pitchFamily="2" charset="2"/>
              <a:buChar char="ü"/>
            </a:pPr>
            <a:r>
              <a:rPr lang="en-US" sz="2000" dirty="0"/>
              <a:t>Naturally beautiful</a:t>
            </a:r>
          </a:p>
          <a:p>
            <a:pPr marL="342900" indent="-342900" algn="l">
              <a:buFont typeface="Wingdings" panose="05000000000000000000" pitchFamily="2" charset="2"/>
              <a:buChar char="ü"/>
            </a:pPr>
            <a:r>
              <a:rPr lang="en-US" sz="2000" dirty="0"/>
              <a:t>Lakes, mountains, sight seeing, trekking</a:t>
            </a:r>
          </a:p>
          <a:p>
            <a:pPr algn="l"/>
            <a:endParaRPr lang="en-US" sz="2000" dirty="0"/>
          </a:p>
        </p:txBody>
      </p:sp>
      <p:pic>
        <p:nvPicPr>
          <p:cNvPr id="6" name="Picture Placeholder 5"/>
          <p:cNvPicPr>
            <a:picLocks noGrp="1" noChangeAspect="1"/>
          </p:cNvPicPr>
          <p:nvPr>
            <p:ph type="pic" idx="1"/>
          </p:nvPr>
        </p:nvPicPr>
        <p:blipFill>
          <a:blip r:embed="rId2"/>
          <a:srcRect t="24668" b="24668"/>
          <a:stretch>
            <a:fillRect/>
          </a:stretch>
        </p:blipFill>
        <p:spPr>
          <a:xfrm>
            <a:off x="792162" y="738551"/>
            <a:ext cx="10575948" cy="3491003"/>
          </a:xfrm>
          <a:prstGeom prst="rect">
            <a:avLst/>
          </a:prstGeom>
        </p:spPr>
      </p:pic>
    </p:spTree>
    <p:extLst>
      <p:ext uri="{BB962C8B-B14F-4D97-AF65-F5344CB8AC3E}">
        <p14:creationId xmlns:p14="http://schemas.microsoft.com/office/powerpoint/2010/main" val="108426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0093" y="599408"/>
            <a:ext cx="2258020" cy="461665"/>
          </a:xfrm>
          <a:prstGeom prst="rect">
            <a:avLst/>
          </a:prstGeom>
          <a:noFill/>
        </p:spPr>
        <p:txBody>
          <a:bodyPr wrap="square" rtlCol="0">
            <a:spAutoFit/>
          </a:bodyPr>
          <a:lstStyle/>
          <a:p>
            <a:r>
              <a:rPr lang="en-US" sz="2400" b="1" dirty="0" err="1"/>
              <a:t>Phewa</a:t>
            </a:r>
            <a:r>
              <a:rPr lang="en-US" sz="2400" b="1" dirty="0"/>
              <a:t> Lake</a:t>
            </a:r>
          </a:p>
        </p:txBody>
      </p:sp>
      <p:sp>
        <p:nvSpPr>
          <p:cNvPr id="12" name="TextBox 11"/>
          <p:cNvSpPr txBox="1"/>
          <p:nvPr/>
        </p:nvSpPr>
        <p:spPr>
          <a:xfrm>
            <a:off x="4707904" y="519228"/>
            <a:ext cx="2424721" cy="461665"/>
          </a:xfrm>
          <a:prstGeom prst="rect">
            <a:avLst/>
          </a:prstGeom>
          <a:noFill/>
        </p:spPr>
        <p:txBody>
          <a:bodyPr wrap="square" rtlCol="0">
            <a:spAutoFit/>
          </a:bodyPr>
          <a:lstStyle/>
          <a:p>
            <a:r>
              <a:rPr lang="en-US" sz="2400" b="1" dirty="0" err="1"/>
              <a:t>Davi’s</a:t>
            </a:r>
            <a:r>
              <a:rPr lang="en-US" sz="2400" b="1" dirty="0"/>
              <a:t> Falls</a:t>
            </a:r>
          </a:p>
        </p:txBody>
      </p:sp>
      <p:sp>
        <p:nvSpPr>
          <p:cNvPr id="13" name="TextBox 12"/>
          <p:cNvSpPr txBox="1"/>
          <p:nvPr/>
        </p:nvSpPr>
        <p:spPr>
          <a:xfrm>
            <a:off x="8362416" y="538666"/>
            <a:ext cx="2596316" cy="461665"/>
          </a:xfrm>
          <a:prstGeom prst="rect">
            <a:avLst/>
          </a:prstGeom>
          <a:noFill/>
        </p:spPr>
        <p:txBody>
          <a:bodyPr wrap="square" rtlCol="0">
            <a:spAutoFit/>
          </a:bodyPr>
          <a:lstStyle/>
          <a:p>
            <a:r>
              <a:rPr lang="en-US" sz="2400" b="1" dirty="0" err="1"/>
              <a:t>Gupteshwor</a:t>
            </a:r>
            <a:r>
              <a:rPr lang="en-US" sz="2400" b="1" dirty="0"/>
              <a:t> Cave</a:t>
            </a:r>
          </a:p>
        </p:txBody>
      </p:sp>
      <p:sp>
        <p:nvSpPr>
          <p:cNvPr id="14" name="TextBox 13"/>
          <p:cNvSpPr txBox="1"/>
          <p:nvPr/>
        </p:nvSpPr>
        <p:spPr>
          <a:xfrm>
            <a:off x="802630" y="3477050"/>
            <a:ext cx="3190153" cy="461665"/>
          </a:xfrm>
          <a:prstGeom prst="rect">
            <a:avLst/>
          </a:prstGeom>
          <a:noFill/>
        </p:spPr>
        <p:txBody>
          <a:bodyPr wrap="square" rtlCol="0">
            <a:spAutoFit/>
          </a:bodyPr>
          <a:lstStyle/>
          <a:p>
            <a:r>
              <a:rPr lang="en-US" sz="2400" b="1" dirty="0" err="1"/>
              <a:t>Bindhyabasini</a:t>
            </a:r>
            <a:r>
              <a:rPr lang="en-US" sz="2400" b="1" dirty="0"/>
              <a:t> Temple </a:t>
            </a:r>
          </a:p>
        </p:txBody>
      </p:sp>
      <p:sp>
        <p:nvSpPr>
          <p:cNvPr id="15" name="TextBox 14"/>
          <p:cNvSpPr txBox="1"/>
          <p:nvPr/>
        </p:nvSpPr>
        <p:spPr>
          <a:xfrm>
            <a:off x="4608142" y="3526846"/>
            <a:ext cx="2871293" cy="461665"/>
          </a:xfrm>
          <a:prstGeom prst="rect">
            <a:avLst/>
          </a:prstGeom>
          <a:noFill/>
        </p:spPr>
        <p:txBody>
          <a:bodyPr wrap="square" rtlCol="0">
            <a:spAutoFit/>
          </a:bodyPr>
          <a:lstStyle/>
          <a:p>
            <a:r>
              <a:rPr lang="en-US" sz="2400" b="1" dirty="0"/>
              <a:t>World Peace Pagoda </a:t>
            </a:r>
          </a:p>
        </p:txBody>
      </p:sp>
      <p:sp>
        <p:nvSpPr>
          <p:cNvPr id="16" name="TextBox 15"/>
          <p:cNvSpPr txBox="1"/>
          <p:nvPr/>
        </p:nvSpPr>
        <p:spPr>
          <a:xfrm>
            <a:off x="8892566" y="3700401"/>
            <a:ext cx="1731657" cy="461665"/>
          </a:xfrm>
          <a:prstGeom prst="rect">
            <a:avLst/>
          </a:prstGeom>
          <a:noFill/>
        </p:spPr>
        <p:txBody>
          <a:bodyPr wrap="square" rtlCol="0">
            <a:spAutoFit/>
          </a:bodyPr>
          <a:lstStyle/>
          <a:p>
            <a:r>
              <a:rPr lang="en-US" sz="2400" b="1" dirty="0" err="1"/>
              <a:t>Sarangkot</a:t>
            </a:r>
            <a:endParaRPr lang="en-US" sz="2400" b="1" dirty="0"/>
          </a:p>
        </p:txBody>
      </p:sp>
      <p:pic>
        <p:nvPicPr>
          <p:cNvPr id="2" name="Picture 1"/>
          <p:cNvPicPr>
            <a:picLocks noChangeAspect="1"/>
          </p:cNvPicPr>
          <p:nvPr/>
        </p:nvPicPr>
        <p:blipFill>
          <a:blip r:embed="rId2"/>
          <a:stretch>
            <a:fillRect/>
          </a:stretch>
        </p:blipFill>
        <p:spPr>
          <a:xfrm>
            <a:off x="802631" y="1033121"/>
            <a:ext cx="3190153" cy="239413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4205211" y="1000330"/>
            <a:ext cx="3677157" cy="242692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7971929" y="1061074"/>
            <a:ext cx="3572932" cy="236618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637528" y="3988511"/>
            <a:ext cx="3562670" cy="214499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6"/>
          <a:srcRect r="14852"/>
          <a:stretch/>
        </p:blipFill>
        <p:spPr>
          <a:xfrm>
            <a:off x="4381122" y="3988511"/>
            <a:ext cx="3327973" cy="214499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a:stretch>
            <a:fillRect/>
          </a:stretch>
        </p:blipFill>
        <p:spPr>
          <a:xfrm>
            <a:off x="7890019" y="4162066"/>
            <a:ext cx="3659556" cy="18955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131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03" y="4437012"/>
            <a:ext cx="9609666" cy="414916"/>
          </a:xfrm>
        </p:spPr>
        <p:txBody>
          <a:bodyPr>
            <a:normAutofit fontScale="90000"/>
          </a:bodyPr>
          <a:lstStyle/>
          <a:p>
            <a:r>
              <a:rPr lang="en-US" b="1" dirty="0" err="1"/>
              <a:t>Lumbini</a:t>
            </a:r>
            <a:r>
              <a:rPr lang="en-US" b="1" dirty="0"/>
              <a:t>: The Birth Place of </a:t>
            </a:r>
            <a:r>
              <a:rPr lang="en-US" b="1" dirty="0" err="1"/>
              <a:t>Gautam</a:t>
            </a:r>
            <a:r>
              <a:rPr lang="en-US" b="1" dirty="0"/>
              <a:t> Buddha </a:t>
            </a:r>
          </a:p>
        </p:txBody>
      </p:sp>
      <p:sp>
        <p:nvSpPr>
          <p:cNvPr id="4" name="Text Placeholder 3"/>
          <p:cNvSpPr>
            <a:spLocks noGrp="1"/>
          </p:cNvSpPr>
          <p:nvPr>
            <p:ph type="body" sz="half" idx="2"/>
          </p:nvPr>
        </p:nvSpPr>
        <p:spPr>
          <a:xfrm>
            <a:off x="3815237" y="4851928"/>
            <a:ext cx="4428430" cy="1281586"/>
          </a:xfrm>
          <a:ln>
            <a:solidFill>
              <a:srgbClr val="00B050"/>
            </a:solidFill>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342900" indent="-342900" algn="l">
              <a:buFont typeface="Wingdings" panose="05000000000000000000" pitchFamily="2" charset="2"/>
              <a:buChar char="ü"/>
            </a:pPr>
            <a:r>
              <a:rPr lang="en-US" sz="2000" dirty="0" err="1"/>
              <a:t>Lumbini</a:t>
            </a:r>
            <a:r>
              <a:rPr lang="en-US" sz="2000" dirty="0"/>
              <a:t> Province</a:t>
            </a:r>
          </a:p>
          <a:p>
            <a:pPr marL="342900" indent="-342900" algn="l">
              <a:buFont typeface="Wingdings" panose="05000000000000000000" pitchFamily="2" charset="2"/>
              <a:buChar char="ü"/>
            </a:pPr>
            <a:r>
              <a:rPr lang="en-US" sz="2000" dirty="0"/>
              <a:t>Religious and historical importance </a:t>
            </a:r>
          </a:p>
          <a:p>
            <a:pPr marL="342900" indent="-342900" algn="l">
              <a:buFont typeface="Wingdings" panose="05000000000000000000" pitchFamily="2" charset="2"/>
              <a:buChar char="ü"/>
            </a:pPr>
            <a:r>
              <a:rPr lang="en-US" sz="2000" dirty="0"/>
              <a:t>Buddhism</a:t>
            </a:r>
          </a:p>
          <a:p>
            <a:pPr algn="l"/>
            <a:endParaRPr lang="en-US" sz="2000" dirty="0"/>
          </a:p>
        </p:txBody>
      </p:sp>
      <p:pic>
        <p:nvPicPr>
          <p:cNvPr id="7" name="Picture Placeholder 6"/>
          <p:cNvPicPr>
            <a:picLocks noGrp="1" noChangeAspect="1"/>
          </p:cNvPicPr>
          <p:nvPr>
            <p:ph type="pic" idx="1"/>
          </p:nvPr>
        </p:nvPicPr>
        <p:blipFill>
          <a:blip r:embed="rId2"/>
          <a:srcRect t="25202" b="25202"/>
          <a:stretch>
            <a:fillRect/>
          </a:stretch>
        </p:blipFill>
        <p:spPr>
          <a:xfrm>
            <a:off x="934262" y="872586"/>
            <a:ext cx="10354969" cy="3418060"/>
          </a:xfrm>
          <a:prstGeom prst="rect">
            <a:avLst/>
          </a:prstGeom>
        </p:spPr>
      </p:pic>
    </p:spTree>
    <p:extLst>
      <p:ext uri="{BB962C8B-B14F-4D97-AF65-F5344CB8AC3E}">
        <p14:creationId xmlns:p14="http://schemas.microsoft.com/office/powerpoint/2010/main" val="356182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lgn="just"/>
            <a:r>
              <a:rPr lang="en-US" dirty="0"/>
              <a:t>According to the </a:t>
            </a:r>
            <a:r>
              <a:rPr lang="en-US" b="1" dirty="0"/>
              <a:t>United Nations World Tourism Organization (UNWTO)</a:t>
            </a:r>
            <a:r>
              <a:rPr lang="en-US" dirty="0"/>
              <a:t>, tourism entails the movement of people to countries or places outside their usual environment for personal or business/professional purposes. </a:t>
            </a:r>
          </a:p>
          <a:p>
            <a:pPr algn="just"/>
            <a:r>
              <a:rPr lang="en-US" dirty="0"/>
              <a:t>According to the World Travel and Tourism Council (WTTC, 2019), the tourism sector accounted for </a:t>
            </a:r>
            <a:r>
              <a:rPr lang="en-US" b="1" dirty="0"/>
              <a:t>10.4 percent </a:t>
            </a:r>
            <a:r>
              <a:rPr lang="en-US" dirty="0"/>
              <a:t>of global GDP and </a:t>
            </a:r>
            <a:r>
              <a:rPr lang="en-US" b="1" dirty="0"/>
              <a:t>319 million </a:t>
            </a:r>
            <a:r>
              <a:rPr lang="en-US" dirty="0"/>
              <a:t>jobs to </a:t>
            </a:r>
            <a:r>
              <a:rPr lang="en-US" b="1" dirty="0"/>
              <a:t>10 percent </a:t>
            </a:r>
            <a:r>
              <a:rPr lang="en-US" dirty="0"/>
              <a:t>of total employment.</a:t>
            </a:r>
          </a:p>
        </p:txBody>
      </p:sp>
    </p:spTree>
    <p:extLst>
      <p:ext uri="{BB962C8B-B14F-4D97-AF65-F5344CB8AC3E}">
        <p14:creationId xmlns:p14="http://schemas.microsoft.com/office/powerpoint/2010/main" val="4178866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57891" y="433136"/>
            <a:ext cx="2258020" cy="461665"/>
          </a:xfrm>
          <a:prstGeom prst="rect">
            <a:avLst/>
          </a:prstGeom>
          <a:noFill/>
        </p:spPr>
        <p:txBody>
          <a:bodyPr wrap="square" rtlCol="0">
            <a:spAutoFit/>
          </a:bodyPr>
          <a:lstStyle/>
          <a:p>
            <a:r>
              <a:rPr lang="en-US" sz="2400" b="1" dirty="0" err="1"/>
              <a:t>Ashoka</a:t>
            </a:r>
            <a:r>
              <a:rPr lang="en-US" sz="2400" b="1" dirty="0"/>
              <a:t> Pillar</a:t>
            </a:r>
          </a:p>
        </p:txBody>
      </p:sp>
      <p:sp>
        <p:nvSpPr>
          <p:cNvPr id="12" name="TextBox 11"/>
          <p:cNvSpPr txBox="1"/>
          <p:nvPr/>
        </p:nvSpPr>
        <p:spPr>
          <a:xfrm>
            <a:off x="7176173" y="452459"/>
            <a:ext cx="2719642" cy="461665"/>
          </a:xfrm>
          <a:prstGeom prst="rect">
            <a:avLst/>
          </a:prstGeom>
          <a:noFill/>
        </p:spPr>
        <p:txBody>
          <a:bodyPr wrap="square" rtlCol="0">
            <a:spAutoFit/>
          </a:bodyPr>
          <a:lstStyle/>
          <a:p>
            <a:r>
              <a:rPr lang="en-US" sz="2400" b="1" dirty="0" err="1"/>
              <a:t>Mayadevi</a:t>
            </a:r>
            <a:r>
              <a:rPr lang="en-US" sz="2400" b="1" dirty="0"/>
              <a:t> Temple</a:t>
            </a:r>
          </a:p>
        </p:txBody>
      </p:sp>
      <p:sp>
        <p:nvSpPr>
          <p:cNvPr id="14" name="TextBox 13"/>
          <p:cNvSpPr txBox="1"/>
          <p:nvPr/>
        </p:nvSpPr>
        <p:spPr>
          <a:xfrm>
            <a:off x="2075044" y="3522701"/>
            <a:ext cx="1826625" cy="461665"/>
          </a:xfrm>
          <a:prstGeom prst="rect">
            <a:avLst/>
          </a:prstGeom>
          <a:noFill/>
        </p:spPr>
        <p:txBody>
          <a:bodyPr wrap="square" rtlCol="0">
            <a:spAutoFit/>
          </a:bodyPr>
          <a:lstStyle/>
          <a:p>
            <a:r>
              <a:rPr lang="en-US" sz="2400" b="1" dirty="0"/>
              <a:t>Bodhi Tree </a:t>
            </a:r>
          </a:p>
        </p:txBody>
      </p:sp>
      <p:sp>
        <p:nvSpPr>
          <p:cNvPr id="15" name="TextBox 14"/>
          <p:cNvSpPr txBox="1"/>
          <p:nvPr/>
        </p:nvSpPr>
        <p:spPr>
          <a:xfrm>
            <a:off x="7836501" y="3500553"/>
            <a:ext cx="1687328" cy="461665"/>
          </a:xfrm>
          <a:prstGeom prst="rect">
            <a:avLst/>
          </a:prstGeom>
          <a:noFill/>
        </p:spPr>
        <p:txBody>
          <a:bodyPr wrap="square" rtlCol="0">
            <a:spAutoFit/>
          </a:bodyPr>
          <a:lstStyle/>
          <a:p>
            <a:r>
              <a:rPr lang="en-US" sz="2400" b="1" dirty="0" err="1"/>
              <a:t>Tilaurakot</a:t>
            </a:r>
            <a:r>
              <a:rPr lang="en-US" sz="2400" b="1" dirty="0"/>
              <a:t> </a:t>
            </a:r>
          </a:p>
        </p:txBody>
      </p:sp>
      <p:pic>
        <p:nvPicPr>
          <p:cNvPr id="9" name="Picture 8"/>
          <p:cNvPicPr>
            <a:picLocks noChangeAspect="1"/>
          </p:cNvPicPr>
          <p:nvPr/>
        </p:nvPicPr>
        <p:blipFill rotWithShape="1">
          <a:blip r:embed="rId2"/>
          <a:srcRect l="7802" r="4304"/>
          <a:stretch/>
        </p:blipFill>
        <p:spPr>
          <a:xfrm>
            <a:off x="6329607" y="978540"/>
            <a:ext cx="4412775" cy="22856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10"/>
          <p:cNvPicPr>
            <a:picLocks noChangeAspect="1"/>
          </p:cNvPicPr>
          <p:nvPr/>
        </p:nvPicPr>
        <p:blipFill>
          <a:blip r:embed="rId3"/>
          <a:stretch>
            <a:fillRect/>
          </a:stretch>
        </p:blipFill>
        <p:spPr>
          <a:xfrm>
            <a:off x="1312398" y="978539"/>
            <a:ext cx="3351920" cy="22856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7" name="Picture 16"/>
          <p:cNvPicPr>
            <a:picLocks noChangeAspect="1"/>
          </p:cNvPicPr>
          <p:nvPr/>
        </p:nvPicPr>
        <p:blipFill>
          <a:blip r:embed="rId4"/>
          <a:stretch>
            <a:fillRect/>
          </a:stretch>
        </p:blipFill>
        <p:spPr>
          <a:xfrm>
            <a:off x="1368574" y="4026779"/>
            <a:ext cx="3239567" cy="20828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8" name="Picture 17"/>
          <p:cNvPicPr>
            <a:picLocks noChangeAspect="1"/>
          </p:cNvPicPr>
          <p:nvPr/>
        </p:nvPicPr>
        <p:blipFill>
          <a:blip r:embed="rId5"/>
          <a:stretch>
            <a:fillRect/>
          </a:stretch>
        </p:blipFill>
        <p:spPr>
          <a:xfrm>
            <a:off x="6422745" y="4052926"/>
            <a:ext cx="4305569" cy="215278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8728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03" y="4437012"/>
            <a:ext cx="9609666" cy="414916"/>
          </a:xfrm>
        </p:spPr>
        <p:txBody>
          <a:bodyPr>
            <a:normAutofit fontScale="90000"/>
          </a:bodyPr>
          <a:lstStyle/>
          <a:p>
            <a:r>
              <a:rPr lang="en-US" b="1" dirty="0" err="1"/>
              <a:t>Rara</a:t>
            </a:r>
            <a:r>
              <a:rPr lang="en-US" b="1" dirty="0"/>
              <a:t> National Park</a:t>
            </a:r>
          </a:p>
        </p:txBody>
      </p:sp>
      <p:sp>
        <p:nvSpPr>
          <p:cNvPr id="4" name="Text Placeholder 3"/>
          <p:cNvSpPr>
            <a:spLocks noGrp="1"/>
          </p:cNvSpPr>
          <p:nvPr>
            <p:ph type="body" sz="half" idx="2"/>
          </p:nvPr>
        </p:nvSpPr>
        <p:spPr>
          <a:xfrm>
            <a:off x="3815237" y="4851928"/>
            <a:ext cx="4428430" cy="1281586"/>
          </a:xfrm>
          <a:ln>
            <a:solidFill>
              <a:srgbClr val="00B050"/>
            </a:solidFill>
          </a:ln>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342900" indent="-342900" algn="l">
              <a:buFont typeface="Wingdings" panose="05000000000000000000" pitchFamily="2" charset="2"/>
              <a:buChar char="ü"/>
            </a:pPr>
            <a:r>
              <a:rPr lang="en-US" sz="2000" dirty="0" err="1"/>
              <a:t>Karnali</a:t>
            </a:r>
            <a:r>
              <a:rPr lang="en-US" sz="2000" dirty="0"/>
              <a:t> Province</a:t>
            </a:r>
          </a:p>
          <a:p>
            <a:pPr marL="342900" indent="-342900" algn="l">
              <a:buFont typeface="Wingdings" panose="05000000000000000000" pitchFamily="2" charset="2"/>
              <a:buChar char="ü"/>
            </a:pPr>
            <a:r>
              <a:rPr lang="en-US" sz="2000" dirty="0"/>
              <a:t>Natural importance, </a:t>
            </a:r>
            <a:r>
              <a:rPr lang="en-US" sz="2000" dirty="0" err="1"/>
              <a:t>Rara</a:t>
            </a:r>
            <a:r>
              <a:rPr lang="en-US" sz="2000" dirty="0"/>
              <a:t> lake, Red panda</a:t>
            </a:r>
          </a:p>
          <a:p>
            <a:pPr marL="342900" indent="-342900" algn="l">
              <a:buFont typeface="Wingdings" panose="05000000000000000000" pitchFamily="2" charset="2"/>
              <a:buChar char="ü"/>
            </a:pPr>
            <a:r>
              <a:rPr lang="en-US" sz="2000" dirty="0" err="1"/>
              <a:t>Mugu</a:t>
            </a:r>
            <a:r>
              <a:rPr lang="en-US" sz="2000" dirty="0"/>
              <a:t>, </a:t>
            </a:r>
            <a:r>
              <a:rPr lang="en-US" sz="2000" dirty="0" err="1"/>
              <a:t>Jumla</a:t>
            </a:r>
            <a:endParaRPr lang="en-US" sz="2000" dirty="0"/>
          </a:p>
          <a:p>
            <a:pPr algn="l"/>
            <a:endParaRPr lang="en-US" sz="2000" dirty="0"/>
          </a:p>
        </p:txBody>
      </p:sp>
      <p:pic>
        <p:nvPicPr>
          <p:cNvPr id="5" name="Picture Placeholder 4"/>
          <p:cNvPicPr>
            <a:picLocks noGrp="1" noChangeAspect="1"/>
          </p:cNvPicPr>
          <p:nvPr>
            <p:ph type="pic" idx="1"/>
          </p:nvPr>
        </p:nvPicPr>
        <p:blipFill>
          <a:blip r:embed="rId2"/>
          <a:srcRect t="18219" b="18219"/>
          <a:stretch>
            <a:fillRect/>
          </a:stretch>
        </p:blipFill>
        <p:spPr>
          <a:xfrm>
            <a:off x="919672" y="876434"/>
            <a:ext cx="10390752" cy="3429872"/>
          </a:xfrm>
          <a:prstGeom prst="rect">
            <a:avLst/>
          </a:prstGeom>
        </p:spPr>
      </p:pic>
    </p:spTree>
    <p:extLst>
      <p:ext uri="{BB962C8B-B14F-4D97-AF65-F5344CB8AC3E}">
        <p14:creationId xmlns:p14="http://schemas.microsoft.com/office/powerpoint/2010/main" val="139659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95150" y="1405593"/>
            <a:ext cx="2064166" cy="523220"/>
          </a:xfrm>
          <a:prstGeom prst="rect">
            <a:avLst/>
          </a:prstGeom>
          <a:noFill/>
        </p:spPr>
        <p:txBody>
          <a:bodyPr wrap="square" rtlCol="0">
            <a:spAutoFit/>
          </a:bodyPr>
          <a:lstStyle/>
          <a:p>
            <a:r>
              <a:rPr lang="en-US" sz="2800" b="1" dirty="0" err="1"/>
              <a:t>Rara</a:t>
            </a:r>
            <a:r>
              <a:rPr lang="en-US" sz="2800" b="1" dirty="0"/>
              <a:t> Lake</a:t>
            </a:r>
          </a:p>
        </p:txBody>
      </p:sp>
      <p:sp>
        <p:nvSpPr>
          <p:cNvPr id="12" name="TextBox 11"/>
          <p:cNvSpPr txBox="1"/>
          <p:nvPr/>
        </p:nvSpPr>
        <p:spPr>
          <a:xfrm>
            <a:off x="7974459" y="1405593"/>
            <a:ext cx="2719642" cy="523220"/>
          </a:xfrm>
          <a:prstGeom prst="rect">
            <a:avLst/>
          </a:prstGeom>
          <a:noFill/>
        </p:spPr>
        <p:txBody>
          <a:bodyPr wrap="square" rtlCol="0">
            <a:spAutoFit/>
          </a:bodyPr>
          <a:lstStyle/>
          <a:p>
            <a:r>
              <a:rPr lang="en-US" sz="2800" b="1" dirty="0"/>
              <a:t>Red Panda</a:t>
            </a:r>
          </a:p>
        </p:txBody>
      </p:sp>
      <p:pic>
        <p:nvPicPr>
          <p:cNvPr id="2" name="Picture 1"/>
          <p:cNvPicPr>
            <a:picLocks noChangeAspect="1"/>
          </p:cNvPicPr>
          <p:nvPr/>
        </p:nvPicPr>
        <p:blipFill>
          <a:blip r:embed="rId2"/>
          <a:stretch>
            <a:fillRect/>
          </a:stretch>
        </p:blipFill>
        <p:spPr>
          <a:xfrm>
            <a:off x="695346" y="2170929"/>
            <a:ext cx="5863774" cy="29318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6774588" y="2170929"/>
            <a:ext cx="4469017" cy="29572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3119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03" y="4437012"/>
            <a:ext cx="9609666" cy="414916"/>
          </a:xfrm>
        </p:spPr>
        <p:txBody>
          <a:bodyPr>
            <a:normAutofit fontScale="90000"/>
          </a:bodyPr>
          <a:lstStyle/>
          <a:p>
            <a:r>
              <a:rPr lang="en-US" b="1" dirty="0" err="1"/>
              <a:t>Khaptad</a:t>
            </a:r>
            <a:r>
              <a:rPr lang="en-US" b="1" dirty="0"/>
              <a:t> National Park</a:t>
            </a:r>
          </a:p>
        </p:txBody>
      </p:sp>
      <p:sp>
        <p:nvSpPr>
          <p:cNvPr id="4" name="Text Placeholder 3"/>
          <p:cNvSpPr>
            <a:spLocks noGrp="1"/>
          </p:cNvSpPr>
          <p:nvPr>
            <p:ph type="body" sz="half" idx="2"/>
          </p:nvPr>
        </p:nvSpPr>
        <p:spPr>
          <a:xfrm>
            <a:off x="3788548" y="4851928"/>
            <a:ext cx="4583175" cy="1365992"/>
          </a:xfrm>
          <a:ln>
            <a:solidFill>
              <a:srgbClr val="00B050"/>
            </a:solidFill>
          </a:ln>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342900" indent="-342900" algn="l">
              <a:buFont typeface="Wingdings" panose="05000000000000000000" pitchFamily="2" charset="2"/>
              <a:buChar char="ü"/>
            </a:pPr>
            <a:r>
              <a:rPr lang="en-US" sz="2000" dirty="0" err="1"/>
              <a:t>Sudur</a:t>
            </a:r>
            <a:r>
              <a:rPr lang="en-US" sz="2000" dirty="0"/>
              <a:t> </a:t>
            </a:r>
            <a:r>
              <a:rPr lang="en-US" sz="2000" dirty="0" err="1"/>
              <a:t>Paschim</a:t>
            </a:r>
            <a:r>
              <a:rPr lang="en-US" sz="2000" dirty="0"/>
              <a:t> Province</a:t>
            </a:r>
          </a:p>
          <a:p>
            <a:pPr marL="342900" indent="-342900" algn="l">
              <a:buFont typeface="Wingdings" panose="05000000000000000000" pitchFamily="2" charset="2"/>
              <a:buChar char="ü"/>
            </a:pPr>
            <a:r>
              <a:rPr lang="en-US" sz="2000" dirty="0"/>
              <a:t>Natural and religious importance</a:t>
            </a:r>
          </a:p>
          <a:p>
            <a:pPr marL="342900" indent="-342900" algn="l">
              <a:buFont typeface="Wingdings" panose="05000000000000000000" pitchFamily="2" charset="2"/>
              <a:buChar char="ü"/>
            </a:pPr>
            <a:r>
              <a:rPr lang="en-US" sz="2000" dirty="0"/>
              <a:t>Natural </a:t>
            </a:r>
            <a:r>
              <a:rPr lang="en-US" sz="2000" dirty="0" err="1"/>
              <a:t>Meuseum</a:t>
            </a:r>
            <a:r>
              <a:rPr lang="en-US" sz="2000" dirty="0"/>
              <a:t>, Flora (herbs) and fauna, trekking</a:t>
            </a:r>
          </a:p>
          <a:p>
            <a:pPr algn="l"/>
            <a:endParaRPr lang="en-US" sz="2000" dirty="0"/>
          </a:p>
        </p:txBody>
      </p:sp>
      <p:pic>
        <p:nvPicPr>
          <p:cNvPr id="6" name="Picture Placeholder 5"/>
          <p:cNvPicPr>
            <a:picLocks noGrp="1" noChangeAspect="1"/>
          </p:cNvPicPr>
          <p:nvPr>
            <p:ph type="pic" idx="1"/>
          </p:nvPr>
        </p:nvPicPr>
        <p:blipFill>
          <a:blip r:embed="rId2"/>
          <a:srcRect t="20683" b="20683"/>
          <a:stretch>
            <a:fillRect/>
          </a:stretch>
        </p:blipFill>
        <p:spPr>
          <a:xfrm>
            <a:off x="1027149" y="893685"/>
            <a:ext cx="10105972" cy="3335869"/>
          </a:xfrm>
          <a:prstGeom prst="rect">
            <a:avLst/>
          </a:prstGeom>
        </p:spPr>
      </p:pic>
    </p:spTree>
    <p:extLst>
      <p:ext uri="{BB962C8B-B14F-4D97-AF65-F5344CB8AC3E}">
        <p14:creationId xmlns:p14="http://schemas.microsoft.com/office/powerpoint/2010/main" val="433327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25324" y="1143983"/>
            <a:ext cx="3868616" cy="523220"/>
          </a:xfrm>
          <a:prstGeom prst="rect">
            <a:avLst/>
          </a:prstGeom>
          <a:noFill/>
        </p:spPr>
        <p:txBody>
          <a:bodyPr wrap="square" rtlCol="0">
            <a:spAutoFit/>
          </a:bodyPr>
          <a:lstStyle/>
          <a:p>
            <a:r>
              <a:rPr lang="en-US" sz="2800" b="1" dirty="0" err="1"/>
              <a:t>Khaptad</a:t>
            </a:r>
            <a:r>
              <a:rPr lang="en-US" sz="2800" b="1" dirty="0"/>
              <a:t> </a:t>
            </a:r>
            <a:r>
              <a:rPr lang="en-US" sz="2800" b="1" dirty="0" err="1"/>
              <a:t>Triveni</a:t>
            </a:r>
            <a:r>
              <a:rPr lang="en-US" sz="2800" b="1" dirty="0"/>
              <a:t> Temple</a:t>
            </a:r>
          </a:p>
        </p:txBody>
      </p:sp>
      <p:sp>
        <p:nvSpPr>
          <p:cNvPr id="12" name="TextBox 11"/>
          <p:cNvSpPr txBox="1"/>
          <p:nvPr/>
        </p:nvSpPr>
        <p:spPr>
          <a:xfrm>
            <a:off x="7167267" y="935116"/>
            <a:ext cx="3512767" cy="523220"/>
          </a:xfrm>
          <a:prstGeom prst="rect">
            <a:avLst/>
          </a:prstGeom>
          <a:noFill/>
        </p:spPr>
        <p:txBody>
          <a:bodyPr wrap="square" rtlCol="0">
            <a:spAutoFit/>
          </a:bodyPr>
          <a:lstStyle/>
          <a:p>
            <a:r>
              <a:rPr lang="en-US" sz="2800" b="1" dirty="0"/>
              <a:t>Flora, fauna, trekking</a:t>
            </a:r>
          </a:p>
        </p:txBody>
      </p:sp>
      <p:pic>
        <p:nvPicPr>
          <p:cNvPr id="4" name="Picture 3"/>
          <p:cNvPicPr>
            <a:picLocks noChangeAspect="1"/>
          </p:cNvPicPr>
          <p:nvPr/>
        </p:nvPicPr>
        <p:blipFill>
          <a:blip r:embed="rId2"/>
          <a:stretch>
            <a:fillRect/>
          </a:stretch>
        </p:blipFill>
        <p:spPr>
          <a:xfrm>
            <a:off x="858857" y="1836019"/>
            <a:ext cx="5401550" cy="3073609"/>
          </a:xfrm>
          <a:prstGeom prst="rect">
            <a:avLst/>
          </a:prstGeom>
        </p:spPr>
      </p:pic>
      <p:pic>
        <p:nvPicPr>
          <p:cNvPr id="5" name="Picture 4"/>
          <p:cNvPicPr>
            <a:picLocks noChangeAspect="1"/>
          </p:cNvPicPr>
          <p:nvPr/>
        </p:nvPicPr>
        <p:blipFill>
          <a:blip r:embed="rId3"/>
          <a:stretch>
            <a:fillRect/>
          </a:stretch>
        </p:blipFill>
        <p:spPr>
          <a:xfrm>
            <a:off x="6400800" y="1667203"/>
            <a:ext cx="4973675" cy="3481572"/>
          </a:xfrm>
          <a:prstGeom prst="rect">
            <a:avLst/>
          </a:prstGeom>
        </p:spPr>
      </p:pic>
    </p:spTree>
    <p:extLst>
      <p:ext uri="{BB962C8B-B14F-4D97-AF65-F5344CB8AC3E}">
        <p14:creationId xmlns:p14="http://schemas.microsoft.com/office/powerpoint/2010/main" val="1800667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lnSpcReduction="10000"/>
          </a:bodyPr>
          <a:lstStyle/>
          <a:p>
            <a:r>
              <a:rPr lang="en-US" dirty="0"/>
              <a:t>The effects of covid-19 in these places – rapid decline in tourists flow</a:t>
            </a:r>
          </a:p>
          <a:p>
            <a:r>
              <a:rPr lang="en-US" dirty="0"/>
              <a:t>The improved scenario after covid-19 due to the responsible activities of local people, community and government</a:t>
            </a:r>
          </a:p>
          <a:p>
            <a:r>
              <a:rPr lang="en-US" dirty="0"/>
              <a:t>The necessity of responsible tourism to see more changing scenario in tourism </a:t>
            </a:r>
          </a:p>
          <a:p>
            <a:pPr lvl="1">
              <a:buFont typeface="Wingdings" panose="05000000000000000000" pitchFamily="2" charset="2"/>
              <a:buChar char="Ø"/>
            </a:pPr>
            <a:r>
              <a:rPr lang="en-US" dirty="0"/>
              <a:t>Individual				Local government</a:t>
            </a:r>
          </a:p>
          <a:p>
            <a:pPr lvl="1">
              <a:buFont typeface="Wingdings" panose="05000000000000000000" pitchFamily="2" charset="2"/>
              <a:buChar char="Ø"/>
            </a:pPr>
            <a:r>
              <a:rPr lang="en-US" dirty="0"/>
              <a:t>Family				Central government</a:t>
            </a:r>
          </a:p>
          <a:p>
            <a:pPr lvl="1">
              <a:buFont typeface="Wingdings" panose="05000000000000000000" pitchFamily="2" charset="2"/>
              <a:buChar char="Ø"/>
            </a:pPr>
            <a:r>
              <a:rPr lang="en-US" dirty="0"/>
              <a:t>Community</a:t>
            </a:r>
          </a:p>
        </p:txBody>
      </p:sp>
      <p:pic>
        <p:nvPicPr>
          <p:cNvPr id="9" name="Picture 8"/>
          <p:cNvPicPr>
            <a:picLocks noChangeAspect="1"/>
          </p:cNvPicPr>
          <p:nvPr/>
        </p:nvPicPr>
        <p:blipFill>
          <a:blip r:embed="rId2"/>
          <a:stretch>
            <a:fillRect/>
          </a:stretch>
        </p:blipFill>
        <p:spPr>
          <a:xfrm rot="10800000">
            <a:off x="7074404" y="4376087"/>
            <a:ext cx="2647539" cy="1385545"/>
          </a:xfrm>
          <a:prstGeom prst="rect">
            <a:avLst/>
          </a:prstGeom>
        </p:spPr>
      </p:pic>
      <p:sp>
        <p:nvSpPr>
          <p:cNvPr id="10" name="TextBox 9"/>
          <p:cNvSpPr txBox="1"/>
          <p:nvPr/>
        </p:nvSpPr>
        <p:spPr>
          <a:xfrm>
            <a:off x="9270609" y="4745694"/>
            <a:ext cx="1855188" cy="83099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scene3d>
            <a:camera prst="orthographicFront"/>
            <a:lightRig rig="threePt" dir="t"/>
          </a:scene3d>
          <a:sp3d>
            <a:bevelT/>
          </a:sp3d>
        </p:spPr>
        <p:txBody>
          <a:bodyPr wrap="none" rtlCol="0">
            <a:spAutoFit/>
          </a:bodyPr>
          <a:lstStyle/>
          <a:p>
            <a:r>
              <a:rPr lang="en-US" sz="2400" b="1" dirty="0"/>
              <a:t>Responsible </a:t>
            </a:r>
          </a:p>
          <a:p>
            <a:r>
              <a:rPr lang="en-US" sz="2400" b="1" dirty="0"/>
              <a:t>Tourism</a:t>
            </a:r>
          </a:p>
        </p:txBody>
      </p:sp>
    </p:spTree>
    <p:extLst>
      <p:ext uri="{BB962C8B-B14F-4D97-AF65-F5344CB8AC3E}">
        <p14:creationId xmlns:p14="http://schemas.microsoft.com/office/powerpoint/2010/main" val="3019583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768" y="2025747"/>
            <a:ext cx="9566031" cy="2646878"/>
          </a:xfrm>
          <a:prstGeom prst="rect">
            <a:avLst/>
          </a:prstGeom>
          <a:noFill/>
        </p:spPr>
        <p:txBody>
          <a:bodyPr wrap="square" rtlCol="0">
            <a:spAutoFit/>
          </a:bodyPr>
          <a:lstStyle/>
          <a:p>
            <a:pPr algn="ctr"/>
            <a:r>
              <a:rPr lang="en-US" sz="16600" dirty="0"/>
              <a:t>Thank You</a:t>
            </a:r>
          </a:p>
        </p:txBody>
      </p:sp>
    </p:spTree>
    <p:extLst>
      <p:ext uri="{BB962C8B-B14F-4D97-AF65-F5344CB8AC3E}">
        <p14:creationId xmlns:p14="http://schemas.microsoft.com/office/powerpoint/2010/main" val="420693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10 Most Famous Historical Places and Monuments in Nep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203" y="1294227"/>
            <a:ext cx="5976160" cy="39248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3047" y="548640"/>
            <a:ext cx="4754880" cy="6247864"/>
          </a:xfrm>
          <a:prstGeom prst="rect">
            <a:avLst/>
          </a:prstGeom>
        </p:spPr>
        <p:txBody>
          <a:bodyPr wrap="square">
            <a:spAutoFit/>
          </a:bodyPr>
          <a:lstStyle/>
          <a:p>
            <a:pPr marL="285750" indent="-285750" algn="just">
              <a:buFont typeface="Arial" panose="020B0604020202020204" pitchFamily="34" charset="0"/>
              <a:buChar char="•"/>
            </a:pPr>
            <a:r>
              <a:rPr lang="en-US" sz="3100" dirty="0">
                <a:latin typeface="+mj-lt"/>
                <a:ea typeface="Calibri" panose="020F0502020204030204" pitchFamily="34" charset="0"/>
              </a:rPr>
              <a:t>Nepal with its </a:t>
            </a:r>
            <a:r>
              <a:rPr lang="en-US" sz="3100" b="1" dirty="0">
                <a:latin typeface="+mj-lt"/>
                <a:ea typeface="Calibri" panose="020F0502020204030204" pitchFamily="34" charset="0"/>
              </a:rPr>
              <a:t>historic importance</a:t>
            </a:r>
            <a:r>
              <a:rPr lang="en-US" sz="3100" dirty="0">
                <a:latin typeface="+mj-lt"/>
                <a:ea typeface="Calibri" panose="020F0502020204030204" pitchFamily="34" charset="0"/>
              </a:rPr>
              <a:t>, rich in </a:t>
            </a:r>
            <a:r>
              <a:rPr lang="en-US" sz="3100" b="1" dirty="0">
                <a:latin typeface="+mj-lt"/>
                <a:ea typeface="Calibri" panose="020F0502020204030204" pitchFamily="34" charset="0"/>
              </a:rPr>
              <a:t>cultural heritage </a:t>
            </a:r>
            <a:r>
              <a:rPr lang="en-US" sz="3100" dirty="0">
                <a:latin typeface="+mj-lt"/>
                <a:ea typeface="Calibri" panose="020F0502020204030204" pitchFamily="34" charset="0"/>
              </a:rPr>
              <a:t>and </a:t>
            </a:r>
            <a:r>
              <a:rPr lang="en-US" sz="3100" b="1" dirty="0">
                <a:latin typeface="+mj-lt"/>
                <a:ea typeface="Calibri" panose="020F0502020204030204" pitchFamily="34" charset="0"/>
              </a:rPr>
              <a:t>unique nature </a:t>
            </a:r>
            <a:r>
              <a:rPr lang="en-US" sz="3100" dirty="0">
                <a:latin typeface="+mj-lt"/>
                <a:ea typeface="Calibri" panose="020F0502020204030204" pitchFamily="34" charset="0"/>
              </a:rPr>
              <a:t>is an </a:t>
            </a:r>
            <a:r>
              <a:rPr lang="en-US" sz="3100" b="1" dirty="0">
                <a:latin typeface="+mj-lt"/>
                <a:ea typeface="Calibri" panose="020F0502020204030204" pitchFamily="34" charset="0"/>
              </a:rPr>
              <a:t>attractive</a:t>
            </a:r>
            <a:r>
              <a:rPr lang="en-US" sz="3100" dirty="0">
                <a:latin typeface="+mj-lt"/>
                <a:ea typeface="Calibri" panose="020F0502020204030204" pitchFamily="34" charset="0"/>
              </a:rPr>
              <a:t>, </a:t>
            </a:r>
            <a:r>
              <a:rPr lang="en-US" sz="3100" b="1" dirty="0">
                <a:latin typeface="+mj-lt"/>
                <a:ea typeface="Calibri" panose="020F0502020204030204" pitchFamily="34" charset="0"/>
              </a:rPr>
              <a:t>scenic</a:t>
            </a:r>
            <a:r>
              <a:rPr lang="en-US" sz="3100" dirty="0">
                <a:latin typeface="+mj-lt"/>
                <a:ea typeface="Calibri" panose="020F0502020204030204" pitchFamily="34" charset="0"/>
              </a:rPr>
              <a:t> and </a:t>
            </a:r>
            <a:r>
              <a:rPr lang="en-US" sz="3100" b="1" dirty="0">
                <a:latin typeface="+mj-lt"/>
                <a:ea typeface="Calibri" panose="020F0502020204030204" pitchFamily="34" charset="0"/>
              </a:rPr>
              <a:t>safe</a:t>
            </a:r>
            <a:r>
              <a:rPr lang="en-US" sz="3100" dirty="0">
                <a:latin typeface="+mj-lt"/>
                <a:ea typeface="Calibri" panose="020F0502020204030204" pitchFamily="34" charset="0"/>
              </a:rPr>
              <a:t> tourist destination in the world.</a:t>
            </a:r>
          </a:p>
          <a:p>
            <a:pPr marL="285750" indent="-285750" algn="just">
              <a:buFont typeface="Arial" panose="020B0604020202020204" pitchFamily="34" charset="0"/>
              <a:buChar char="•"/>
            </a:pPr>
            <a:r>
              <a:rPr lang="en-US" sz="3100" spc="15" dirty="0">
                <a:latin typeface="+mj-lt"/>
                <a:ea typeface="Calibri" panose="020F0502020204030204" pitchFamily="34" charset="0"/>
              </a:rPr>
              <a:t>The </a:t>
            </a:r>
            <a:r>
              <a:rPr lang="en-US" sz="3100" b="1" spc="15" dirty="0">
                <a:latin typeface="+mj-lt"/>
                <a:ea typeface="Calibri" panose="020F0502020204030204" pitchFamily="34" charset="0"/>
              </a:rPr>
              <a:t>scope of tourism </a:t>
            </a:r>
            <a:r>
              <a:rPr lang="en-US" sz="3100" spc="15" dirty="0">
                <a:latin typeface="+mj-lt"/>
                <a:ea typeface="Calibri" panose="020F0502020204030204" pitchFamily="34" charset="0"/>
              </a:rPr>
              <a:t>in Nepal extends from the east to the west, from the north to the south, from the air and to the land.</a:t>
            </a:r>
          </a:p>
          <a:p>
            <a:pPr marL="285750" indent="-285750">
              <a:buFont typeface="Arial" panose="020B0604020202020204" pitchFamily="34" charset="0"/>
              <a:buChar char="•"/>
            </a:pPr>
            <a:endParaRPr lang="en-US" sz="2800" dirty="0">
              <a:latin typeface="+mj-lt"/>
            </a:endParaRPr>
          </a:p>
        </p:txBody>
      </p:sp>
    </p:spTree>
    <p:extLst>
      <p:ext uri="{BB962C8B-B14F-4D97-AF65-F5344CB8AC3E}">
        <p14:creationId xmlns:p14="http://schemas.microsoft.com/office/powerpoint/2010/main" val="412577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4" y="1378634"/>
            <a:ext cx="9601196" cy="1343463"/>
          </a:xfrm>
        </p:spPr>
        <p:txBody>
          <a:bodyPr>
            <a:normAutofit fontScale="90000"/>
          </a:bodyPr>
          <a:lstStyle/>
          <a:p>
            <a:r>
              <a:rPr lang="en-US" b="1" dirty="0">
                <a:ea typeface="Calibri" panose="020F0502020204030204" pitchFamily="34" charset="0"/>
              </a:rPr>
              <a:t>History of Tourism in Nepal </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7145598"/>
              </p:ext>
            </p:extLst>
          </p:nvPr>
        </p:nvGraphicFramePr>
        <p:xfrm>
          <a:off x="1295404" y="2529329"/>
          <a:ext cx="9832145" cy="3547914"/>
        </p:xfrm>
        <a:graphic>
          <a:graphicData uri="http://schemas.openxmlformats.org/drawingml/2006/table">
            <a:tbl>
              <a:tblPr firstRow="1" bandRow="1">
                <a:tableStyleId>{8A107856-5554-42FB-B03E-39F5DBC370BA}</a:tableStyleId>
              </a:tblPr>
              <a:tblGrid>
                <a:gridCol w="1885994">
                  <a:extLst>
                    <a:ext uri="{9D8B030D-6E8A-4147-A177-3AD203B41FA5}">
                      <a16:colId xmlns:a16="http://schemas.microsoft.com/office/drawing/2014/main" xmlns="" val="1628515756"/>
                    </a:ext>
                  </a:extLst>
                </a:gridCol>
                <a:gridCol w="7946151">
                  <a:extLst>
                    <a:ext uri="{9D8B030D-6E8A-4147-A177-3AD203B41FA5}">
                      <a16:colId xmlns:a16="http://schemas.microsoft.com/office/drawing/2014/main" xmlns="" val="1438854300"/>
                    </a:ext>
                  </a:extLst>
                </a:gridCol>
              </a:tblGrid>
              <a:tr h="453707">
                <a:tc>
                  <a:txBody>
                    <a:bodyPr/>
                    <a:lstStyle/>
                    <a:p>
                      <a:r>
                        <a:rPr lang="en-US" sz="2000" dirty="0"/>
                        <a:t>Dates</a:t>
                      </a:r>
                    </a:p>
                  </a:txBody>
                  <a:tcPr/>
                </a:tc>
                <a:tc>
                  <a:txBody>
                    <a:bodyPr/>
                    <a:lstStyle/>
                    <a:p>
                      <a:pPr algn="ctr"/>
                      <a:r>
                        <a:rPr lang="en-US" sz="2000" dirty="0"/>
                        <a:t>Events</a:t>
                      </a:r>
                    </a:p>
                  </a:txBody>
                  <a:tcPr/>
                </a:tc>
                <a:extLst>
                  <a:ext uri="{0D108BD9-81ED-4DB2-BD59-A6C34878D82A}">
                    <a16:rowId xmlns:a16="http://schemas.microsoft.com/office/drawing/2014/main" xmlns="" val="26981453"/>
                  </a:ext>
                </a:extLst>
              </a:tr>
              <a:tr h="8027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1951 AD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Establishment of democracy (Nepal became popular tourist destination since 1951)</a:t>
                      </a:r>
                    </a:p>
                  </a:txBody>
                  <a:tcPr/>
                </a:tc>
                <a:extLst>
                  <a:ext uri="{0D108BD9-81ED-4DB2-BD59-A6C34878D82A}">
                    <a16:rowId xmlns:a16="http://schemas.microsoft.com/office/drawing/2014/main" xmlns="" val="1459647575"/>
                  </a:ext>
                </a:extLst>
              </a:tr>
              <a:tr h="5348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29th May, 1953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First ever successful ascent of Mount Everest. Global attention towards Nepal</a:t>
                      </a:r>
                    </a:p>
                  </a:txBody>
                  <a:tcPr/>
                </a:tc>
                <a:extLst>
                  <a:ext uri="{0D108BD9-81ED-4DB2-BD59-A6C34878D82A}">
                    <a16:rowId xmlns:a16="http://schemas.microsoft.com/office/drawing/2014/main" xmlns="" val="1556559813"/>
                  </a:ext>
                </a:extLst>
              </a:tr>
              <a:tr h="4537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1955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Nepal started issuing tourist visa.</a:t>
                      </a:r>
                    </a:p>
                  </a:txBody>
                  <a:tcPr/>
                </a:tc>
                <a:extLst>
                  <a:ext uri="{0D108BD9-81ED-4DB2-BD59-A6C34878D82A}">
                    <a16:rowId xmlns:a16="http://schemas.microsoft.com/office/drawing/2014/main" xmlns="" val="957645636"/>
                  </a:ext>
                </a:extLst>
              </a:tr>
              <a:tr h="453707">
                <a:tc>
                  <a:txBody>
                    <a:bodyPr/>
                    <a:lstStyle/>
                    <a:p>
                      <a:r>
                        <a:rPr lang="en-US" sz="2000" kern="1200" dirty="0">
                          <a:solidFill>
                            <a:schemeClr val="dk1"/>
                          </a:solidFill>
                          <a:effectLst/>
                          <a:latin typeface="+mn-lt"/>
                          <a:ea typeface="+mn-ea"/>
                          <a:cs typeface="+mn-cs"/>
                        </a:rPr>
                        <a:t>1958</a:t>
                      </a:r>
                      <a:endParaRPr lang="en-US" sz="2000" dirty="0"/>
                    </a:p>
                  </a:txBody>
                  <a:tcPr/>
                </a:tc>
                <a:tc>
                  <a:txBody>
                    <a:bodyPr/>
                    <a:lstStyle/>
                    <a:p>
                      <a:r>
                        <a:rPr lang="en-US" sz="2000" dirty="0"/>
                        <a:t>Nepal Airlines started the flight.</a:t>
                      </a:r>
                    </a:p>
                  </a:txBody>
                  <a:tcPr/>
                </a:tc>
                <a:extLst>
                  <a:ext uri="{0D108BD9-81ED-4DB2-BD59-A6C34878D82A}">
                    <a16:rowId xmlns:a16="http://schemas.microsoft.com/office/drawing/2014/main" xmlns="" val="2746007962"/>
                  </a:ext>
                </a:extLst>
              </a:tr>
              <a:tr h="424623">
                <a:tc>
                  <a:txBody>
                    <a:bodyPr/>
                    <a:lstStyle/>
                    <a:p>
                      <a:r>
                        <a:rPr lang="en-US" sz="1800" dirty="0">
                          <a:effectLst/>
                          <a:latin typeface="Times New Roman" panose="02020603050405020304" pitchFamily="18" charset="0"/>
                          <a:ea typeface="Calibri" panose="020F0502020204030204" pitchFamily="34" charset="0"/>
                        </a:rPr>
                        <a:t>1998</a:t>
                      </a:r>
                      <a:endParaRPr lang="en-US" dirty="0"/>
                    </a:p>
                  </a:txBody>
                  <a:tcPr/>
                </a:tc>
                <a:tc>
                  <a:txBody>
                    <a:bodyPr/>
                    <a:lstStyle/>
                    <a:p>
                      <a:r>
                        <a:rPr lang="en-US" sz="1800" dirty="0">
                          <a:effectLst/>
                          <a:latin typeface="Times New Roman" panose="02020603050405020304" pitchFamily="18" charset="0"/>
                          <a:ea typeface="Calibri" panose="020F0502020204030204" pitchFamily="34" charset="0"/>
                        </a:rPr>
                        <a:t>Nepal celebrated “Visit Nepal 98”</a:t>
                      </a:r>
                      <a:endParaRPr lang="en-US" dirty="0"/>
                    </a:p>
                  </a:txBody>
                  <a:tcPr/>
                </a:tc>
                <a:extLst>
                  <a:ext uri="{0D108BD9-81ED-4DB2-BD59-A6C34878D82A}">
                    <a16:rowId xmlns:a16="http://schemas.microsoft.com/office/drawing/2014/main" xmlns="" val="4100761803"/>
                  </a:ext>
                </a:extLst>
              </a:tr>
              <a:tr h="424623">
                <a:tc>
                  <a:txBody>
                    <a:bodyPr/>
                    <a:lstStyle/>
                    <a:p>
                      <a:r>
                        <a:rPr lang="en-US" sz="2000" dirty="0"/>
                        <a:t>2020</a:t>
                      </a:r>
                    </a:p>
                  </a:txBody>
                  <a:tcPr/>
                </a:tc>
                <a:tc>
                  <a:txBody>
                    <a:bodyPr/>
                    <a:lstStyle/>
                    <a:p>
                      <a:r>
                        <a:rPr lang="en-US" sz="2000" dirty="0"/>
                        <a:t>Nepal announced the year as Visit</a:t>
                      </a:r>
                      <a:r>
                        <a:rPr lang="en-US" sz="2000" baseline="0" dirty="0"/>
                        <a:t> Nepal 2020, but cancelled due to </a:t>
                      </a:r>
                      <a:r>
                        <a:rPr lang="en-US" sz="2000" baseline="0" dirty="0" err="1"/>
                        <a:t>covid</a:t>
                      </a:r>
                      <a:r>
                        <a:rPr lang="en-US" sz="2000" baseline="0" dirty="0"/>
                        <a:t> 19</a:t>
                      </a:r>
                      <a:endParaRPr lang="en-US" sz="2000" dirty="0"/>
                    </a:p>
                  </a:txBody>
                  <a:tcPr/>
                </a:tc>
                <a:extLst>
                  <a:ext uri="{0D108BD9-81ED-4DB2-BD59-A6C34878D82A}">
                    <a16:rowId xmlns:a16="http://schemas.microsoft.com/office/drawing/2014/main" xmlns="" val="276992419"/>
                  </a:ext>
                </a:extLst>
              </a:tr>
            </a:tbl>
          </a:graphicData>
        </a:graphic>
      </p:graphicFrame>
    </p:spTree>
    <p:extLst>
      <p:ext uri="{BB962C8B-B14F-4D97-AF65-F5344CB8AC3E}">
        <p14:creationId xmlns:p14="http://schemas.microsoft.com/office/powerpoint/2010/main" val="386350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9305" y="576774"/>
            <a:ext cx="8243668" cy="707886"/>
          </a:xfrm>
          <a:prstGeom prst="rect">
            <a:avLst/>
          </a:prstGeom>
          <a:noFill/>
        </p:spPr>
        <p:txBody>
          <a:bodyPr wrap="square" rtlCol="0">
            <a:spAutoFit/>
          </a:bodyPr>
          <a:lstStyle/>
          <a:p>
            <a:pPr algn="ctr"/>
            <a:r>
              <a:rPr lang="en-US" sz="4000" dirty="0"/>
              <a:t>Responsible Tourism</a:t>
            </a:r>
          </a:p>
        </p:txBody>
      </p:sp>
      <p:sp>
        <p:nvSpPr>
          <p:cNvPr id="3" name="Rectangle 2"/>
          <p:cNvSpPr/>
          <p:nvPr/>
        </p:nvSpPr>
        <p:spPr>
          <a:xfrm>
            <a:off x="647113" y="1406768"/>
            <a:ext cx="10803989" cy="5242461"/>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n-US" sz="2400" dirty="0">
                <a:ea typeface="Calibri" panose="020F0502020204030204" pitchFamily="34" charset="0"/>
                <a:cs typeface="Mangal" panose="02040503050203030202" pitchFamily="18" charset="0"/>
              </a:rPr>
              <a:t>In 2020, due to the Covid-19 pandemic the total arrivals of tourists was limited to </a:t>
            </a:r>
            <a:r>
              <a:rPr lang="en-US" sz="2400" b="1" dirty="0">
                <a:ea typeface="Calibri" panose="020F0502020204030204" pitchFamily="34" charset="0"/>
                <a:cs typeface="Mangal" panose="02040503050203030202" pitchFamily="18" charset="0"/>
              </a:rPr>
              <a:t>230,085</a:t>
            </a:r>
            <a:r>
              <a:rPr lang="en-US" sz="2400" dirty="0">
                <a:ea typeface="Calibri" panose="020F0502020204030204" pitchFamily="34" charset="0"/>
                <a:cs typeface="Mangal" panose="02040503050203030202" pitchFamily="18" charset="0"/>
              </a:rPr>
              <a:t> which was </a:t>
            </a:r>
            <a:r>
              <a:rPr lang="en-US" sz="2400" b="1" dirty="0">
                <a:ea typeface="Calibri" panose="020F0502020204030204" pitchFamily="34" charset="0"/>
                <a:cs typeface="Mangal" panose="02040503050203030202" pitchFamily="18" charset="0"/>
              </a:rPr>
              <a:t>81.0 percent less</a:t>
            </a:r>
            <a:r>
              <a:rPr lang="en-US" sz="2400" dirty="0">
                <a:ea typeface="Calibri" panose="020F0502020204030204" pitchFamily="34" charset="0"/>
                <a:cs typeface="Mangal" panose="02040503050203030202" pitchFamily="18" charset="0"/>
              </a:rPr>
              <a:t> than that of the corresponding period of the previous year</a:t>
            </a:r>
            <a:r>
              <a:rPr lang="en-US" sz="2000" dirty="0">
                <a:ea typeface="Calibri" panose="020F0502020204030204" pitchFamily="34" charset="0"/>
                <a:cs typeface="Mangal" panose="02040503050203030202" pitchFamily="18" charset="0"/>
              </a:rPr>
              <a:t>. </a:t>
            </a:r>
          </a:p>
          <a:p>
            <a:pPr marL="285750" indent="-285750" algn="just">
              <a:spcAft>
                <a:spcPts val="800"/>
              </a:spcAft>
              <a:buFont typeface="Arial" panose="020B0604020202020204" pitchFamily="34" charset="0"/>
              <a:buChar char="•"/>
            </a:pPr>
            <a:r>
              <a:rPr lang="en-US" sz="2000" dirty="0">
                <a:ea typeface="Calibri" panose="020F0502020204030204" pitchFamily="34" charset="0"/>
                <a:cs typeface="Mangal" panose="02040503050203030202" pitchFamily="18" charset="0"/>
              </a:rPr>
              <a:t>T</a:t>
            </a:r>
            <a:r>
              <a:rPr lang="en-US" sz="2400" dirty="0">
                <a:ea typeface="Calibri" panose="020F0502020204030204" pitchFamily="34" charset="0"/>
                <a:cs typeface="Mangal" panose="02040503050203030202" pitchFamily="18" charset="0"/>
              </a:rPr>
              <a:t>he tourism industry in the country has recovered by almost 75 percent as compared to the time prior to COVID-19 outbreak</a:t>
            </a:r>
            <a:r>
              <a:rPr lang="en-US" sz="2000" dirty="0">
                <a:ea typeface="Calibri" panose="020F0502020204030204" pitchFamily="34" charset="0"/>
                <a:cs typeface="Mangal" panose="02040503050203030202" pitchFamily="18" charset="0"/>
              </a:rPr>
              <a:t> </a:t>
            </a:r>
            <a:r>
              <a:rPr lang="en-US" sz="2400" dirty="0">
                <a:ea typeface="Calibri" panose="020F0502020204030204" pitchFamily="34" charset="0"/>
                <a:cs typeface="Mangal" panose="02040503050203030202" pitchFamily="18" charset="0"/>
              </a:rPr>
              <a:t>and has witnessed a positive growth in tourist arrival.</a:t>
            </a:r>
          </a:p>
          <a:p>
            <a:pPr marL="285750" indent="-285750" algn="just">
              <a:spcAft>
                <a:spcPts val="800"/>
              </a:spcAft>
              <a:buFont typeface="Arial" panose="020B0604020202020204" pitchFamily="34" charset="0"/>
              <a:buChar char="•"/>
            </a:pPr>
            <a:r>
              <a:rPr lang="en-US" sz="2400" dirty="0"/>
              <a:t>By learning lessons from the past, Nepal’s </a:t>
            </a:r>
            <a:r>
              <a:rPr lang="en-US" sz="2400" b="1" dirty="0"/>
              <a:t>tourism industry </a:t>
            </a:r>
            <a:r>
              <a:rPr lang="en-US" sz="2400" dirty="0"/>
              <a:t>can determine a different path for itself in a post–COVID-19 world. For that to occur, </a:t>
            </a:r>
            <a:r>
              <a:rPr lang="en-US" sz="2400" b="1" dirty="0"/>
              <a:t>governments</a:t>
            </a:r>
            <a:r>
              <a:rPr lang="en-US" sz="2400" dirty="0"/>
              <a:t> at all levels must work with the </a:t>
            </a:r>
            <a:r>
              <a:rPr lang="en-US" sz="2400" b="1" dirty="0"/>
              <a:t>private sector </a:t>
            </a:r>
            <a:r>
              <a:rPr lang="en-US" sz="2400" dirty="0"/>
              <a:t>and </a:t>
            </a:r>
            <a:r>
              <a:rPr lang="en-US" sz="2400" b="1" dirty="0"/>
              <a:t>local communities </a:t>
            </a:r>
            <a:r>
              <a:rPr lang="en-US" sz="2400" dirty="0"/>
              <a:t>to devise plans and practices.</a:t>
            </a:r>
          </a:p>
          <a:p>
            <a:pPr marL="285750" indent="-285750" algn="just">
              <a:spcAft>
                <a:spcPts val="800"/>
              </a:spcAft>
              <a:buFont typeface="Arial" panose="020B0604020202020204" pitchFamily="34" charset="0"/>
              <a:buChar char="•"/>
            </a:pPr>
            <a:r>
              <a:rPr lang="en-US" sz="2400" dirty="0"/>
              <a:t> At the </a:t>
            </a:r>
            <a:r>
              <a:rPr lang="en-US" sz="2400" b="1" dirty="0"/>
              <a:t>local level</a:t>
            </a:r>
            <a:r>
              <a:rPr lang="en-US" sz="2400" dirty="0"/>
              <a:t>, </a:t>
            </a:r>
            <a:r>
              <a:rPr lang="en-US" sz="2400" b="1" dirty="0"/>
              <a:t>citizens</a:t>
            </a:r>
            <a:r>
              <a:rPr lang="en-US" sz="2400" dirty="0"/>
              <a:t> must be encouraged to adopt sustainable behavior and practices in their daily routines. </a:t>
            </a:r>
          </a:p>
          <a:p>
            <a:pPr marL="285750" indent="-285750" algn="just">
              <a:spcAft>
                <a:spcPts val="800"/>
              </a:spcAft>
              <a:buFont typeface="Arial" panose="020B0604020202020204" pitchFamily="34" charset="0"/>
              <a:buChar char="•"/>
            </a:pPr>
            <a:endParaRPr lang="en-US" sz="2000" dirty="0">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23313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9305" y="576774"/>
            <a:ext cx="8243668" cy="707886"/>
          </a:xfrm>
          <a:prstGeom prst="rect">
            <a:avLst/>
          </a:prstGeom>
          <a:noFill/>
        </p:spPr>
        <p:txBody>
          <a:bodyPr wrap="square" rtlCol="0">
            <a:spAutoFit/>
          </a:bodyPr>
          <a:lstStyle/>
          <a:p>
            <a:pPr algn="ctr"/>
            <a:r>
              <a:rPr lang="en-US" sz="4000" dirty="0">
                <a:latin typeface="+mj-lt"/>
                <a:ea typeface="Calibri" panose="020F0502020204030204" pitchFamily="34" charset="0"/>
              </a:rPr>
              <a:t>Current scenario of tourism in Nepal </a:t>
            </a:r>
            <a:endParaRPr lang="en-US" sz="4000" dirty="0">
              <a:latin typeface="+mj-lt"/>
            </a:endParaRPr>
          </a:p>
        </p:txBody>
      </p:sp>
      <p:sp>
        <p:nvSpPr>
          <p:cNvPr id="3" name="Rectangle 2"/>
          <p:cNvSpPr/>
          <p:nvPr/>
        </p:nvSpPr>
        <p:spPr>
          <a:xfrm>
            <a:off x="647113" y="1406768"/>
            <a:ext cx="10803989" cy="4832092"/>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n-US" sz="2400" dirty="0">
                <a:ea typeface="Calibri" panose="020F0502020204030204" pitchFamily="34" charset="0"/>
                <a:cs typeface="Mangal" panose="02040503050203030202" pitchFamily="18" charset="0"/>
              </a:rPr>
              <a:t>In Nepal, the travel and tourism sector contribute to 8 percent of GDP, 6.7 percent of total employment, and it generates 6 percent of the total foreign exchange earnings.</a:t>
            </a:r>
          </a:p>
          <a:p>
            <a:pPr marL="285750" indent="-285750" algn="just">
              <a:spcAft>
                <a:spcPts val="800"/>
              </a:spcAft>
              <a:buFont typeface="Arial" panose="020B0604020202020204" pitchFamily="34" charset="0"/>
              <a:buChar char="•"/>
            </a:pPr>
            <a:r>
              <a:rPr lang="en-US" sz="2400" dirty="0">
                <a:ea typeface="Calibri" panose="020F0502020204030204" pitchFamily="34" charset="0"/>
                <a:cs typeface="Mangal" panose="02040503050203030202" pitchFamily="18" charset="0"/>
              </a:rPr>
              <a:t> Nepal Tourism Board estimates that loss of 85.2 billion USD monthly from tourism sector only and three in five employees lost their jobs due to COVID-19 in Nepal. </a:t>
            </a:r>
          </a:p>
          <a:p>
            <a:pPr marL="285750" indent="-285750" algn="just">
              <a:spcAft>
                <a:spcPts val="800"/>
              </a:spcAft>
              <a:buFont typeface="Arial" panose="020B0604020202020204" pitchFamily="34" charset="0"/>
              <a:buChar char="•"/>
            </a:pPr>
            <a:r>
              <a:rPr lang="en-US" sz="2400" dirty="0">
                <a:ea typeface="Calibri" panose="020F0502020204030204" pitchFamily="34" charset="0"/>
                <a:cs typeface="Mangal" panose="02040503050203030202" pitchFamily="18" charset="0"/>
              </a:rPr>
              <a:t>During the period of January 2020 to January 2021 (2020), a total of </a:t>
            </a:r>
            <a:r>
              <a:rPr lang="en-US" sz="2400" dirty="0" err="1">
                <a:ea typeface="Calibri" panose="020F0502020204030204" pitchFamily="34" charset="0"/>
                <a:cs typeface="Mangal" panose="02040503050203030202" pitchFamily="18" charset="0"/>
              </a:rPr>
              <a:t>Rs</a:t>
            </a:r>
            <a:r>
              <a:rPr lang="en-US" sz="2400" dirty="0">
                <a:ea typeface="Calibri" panose="020F0502020204030204" pitchFamily="34" charset="0"/>
                <a:cs typeface="Mangal" panose="02040503050203030202" pitchFamily="18" charset="0"/>
              </a:rPr>
              <a:t>. 24.9559 billion was earned from foreign tourists visiting Nepal for various purposes. In 2020, the average stay of a tourist was 15.1 days and per day per tourist expense was 65 US dollar.</a:t>
            </a:r>
          </a:p>
          <a:p>
            <a:pPr marL="285750" indent="-285750" algn="just">
              <a:spcAft>
                <a:spcPts val="800"/>
              </a:spcAft>
              <a:buFont typeface="Arial" panose="020B0604020202020204" pitchFamily="34" charset="0"/>
              <a:buChar char="•"/>
            </a:pPr>
            <a:r>
              <a:rPr lang="en-US" sz="2400" dirty="0">
                <a:ea typeface="Calibri" panose="020F0502020204030204" pitchFamily="34" charset="0"/>
                <a:cs typeface="Mangal" panose="02040503050203030202" pitchFamily="18" charset="0"/>
              </a:rPr>
              <a:t>In terms of the total number of tourist arrivals by country, the five countries with highest number of tourists in 2020 were from India 17.5 percent, Myanmar 9.1 percent, Thailand 9.0 percent, China 8.4 percent and the USA 7.7 percent, respectively. By land route 20.4 percent (excluding Indians) tourists have visited Nepal. </a:t>
            </a:r>
            <a:endParaRPr lang="en-US" sz="2400" dirty="0">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08807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1347" y="622940"/>
            <a:ext cx="10255347" cy="707886"/>
          </a:xfrm>
          <a:prstGeom prst="rect">
            <a:avLst/>
          </a:prstGeom>
          <a:noFill/>
        </p:spPr>
        <p:txBody>
          <a:bodyPr wrap="square" rtlCol="0">
            <a:spAutoFit/>
          </a:bodyPr>
          <a:lstStyle/>
          <a:p>
            <a:pPr algn="ctr"/>
            <a:r>
              <a:rPr lang="en-US" sz="4000" dirty="0">
                <a:latin typeface="+mj-lt"/>
                <a:ea typeface="Calibri" panose="020F0502020204030204" pitchFamily="34" charset="0"/>
              </a:rPr>
              <a:t>The total number of tourist arrivals by country</a:t>
            </a:r>
            <a:endParaRPr lang="en-US" sz="4000"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346" y="1312796"/>
            <a:ext cx="6289128" cy="4801141"/>
          </a:xfrm>
          <a:prstGeom prst="rect">
            <a:avLst/>
          </a:prstGeom>
        </p:spPr>
      </p:pic>
    </p:spTree>
    <p:extLst>
      <p:ext uri="{BB962C8B-B14F-4D97-AF65-F5344CB8AC3E}">
        <p14:creationId xmlns:p14="http://schemas.microsoft.com/office/powerpoint/2010/main" val="337253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9305" y="576774"/>
            <a:ext cx="8243668" cy="707886"/>
          </a:xfrm>
          <a:prstGeom prst="rect">
            <a:avLst/>
          </a:prstGeom>
          <a:noFill/>
        </p:spPr>
        <p:txBody>
          <a:bodyPr wrap="square" rtlCol="0">
            <a:spAutoFit/>
          </a:bodyPr>
          <a:lstStyle/>
          <a:p>
            <a:pPr algn="ctr"/>
            <a:r>
              <a:rPr lang="en-US" sz="4000" dirty="0">
                <a:latin typeface="+mj-lt"/>
                <a:ea typeface="Calibri" panose="020F0502020204030204" pitchFamily="34" charset="0"/>
              </a:rPr>
              <a:t>Purposes of Tourists Visiting Nepal </a:t>
            </a:r>
            <a:endParaRPr lang="en-US" sz="40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261" y="1611916"/>
            <a:ext cx="7693613" cy="4474405"/>
          </a:xfrm>
          <a:prstGeom prst="rect">
            <a:avLst/>
          </a:prstGeom>
        </p:spPr>
      </p:pic>
    </p:spTree>
    <p:extLst>
      <p:ext uri="{BB962C8B-B14F-4D97-AF65-F5344CB8AC3E}">
        <p14:creationId xmlns:p14="http://schemas.microsoft.com/office/powerpoint/2010/main" val="138698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9305" y="576774"/>
            <a:ext cx="8243668" cy="707886"/>
          </a:xfrm>
          <a:prstGeom prst="rect">
            <a:avLst/>
          </a:prstGeom>
          <a:noFill/>
        </p:spPr>
        <p:txBody>
          <a:bodyPr wrap="square" rtlCol="0">
            <a:spAutoFit/>
          </a:bodyPr>
          <a:lstStyle/>
          <a:p>
            <a:pPr algn="ctr"/>
            <a:r>
              <a:rPr lang="en-US" sz="4000" dirty="0">
                <a:latin typeface="+mj-lt"/>
                <a:ea typeface="Calibri" panose="020F0502020204030204" pitchFamily="34" charset="0"/>
              </a:rPr>
              <a:t>Current scenario of tourism in Nepal </a:t>
            </a:r>
            <a:endParaRPr lang="en-US" sz="4000" dirty="0">
              <a:latin typeface="+mj-lt"/>
            </a:endParaRPr>
          </a:p>
        </p:txBody>
      </p:sp>
      <p:sp>
        <p:nvSpPr>
          <p:cNvPr id="6" name="Rectangle 5"/>
          <p:cNvSpPr/>
          <p:nvPr/>
        </p:nvSpPr>
        <p:spPr>
          <a:xfrm>
            <a:off x="590843" y="1284660"/>
            <a:ext cx="11000935" cy="1980029"/>
          </a:xfrm>
          <a:prstGeom prst="rect">
            <a:avLst/>
          </a:prstGeom>
        </p:spPr>
        <p:txBody>
          <a:bodyPr wrap="square">
            <a:spAutoFit/>
          </a:bodyPr>
          <a:lstStyle/>
          <a:p>
            <a:pPr marL="342900" indent="-342900" algn="just">
              <a:spcAft>
                <a:spcPts val="750"/>
              </a:spcAft>
              <a:buFont typeface="Arial" panose="020B0604020202020204" pitchFamily="34" charset="0"/>
              <a:buChar char="•"/>
            </a:pPr>
            <a:r>
              <a:rPr lang="en-US" sz="2400" dirty="0">
                <a:latin typeface="+mj-lt"/>
                <a:ea typeface="Times New Roman" panose="02020603050405020304" pitchFamily="18" charset="0"/>
              </a:rPr>
              <a:t>Referring to the data from the Department of Immigration, From January 1 to August 31, 2022, as many as 326,667 foreign tourists visited Nepal. The number of foreign tourists visiting Nepal has significantly increased in the past eight months as </a:t>
            </a:r>
            <a:r>
              <a:rPr lang="en-US" sz="2400" dirty="0" err="1">
                <a:latin typeface="+mj-lt"/>
                <a:ea typeface="Times New Roman" panose="02020603050405020304" pitchFamily="18" charset="0"/>
              </a:rPr>
              <a:t>Covid</a:t>
            </a:r>
            <a:r>
              <a:rPr lang="en-US" sz="2400" dirty="0">
                <a:latin typeface="+mj-lt"/>
                <a:ea typeface="Times New Roman" panose="02020603050405020304" pitchFamily="18" charset="0"/>
              </a:rPr>
              <a:t>-related travel restrictions are gradually being removed</a:t>
            </a:r>
            <a:r>
              <a:rPr lang="en-US" sz="2000" dirty="0">
                <a:latin typeface="+mj-lt"/>
                <a:ea typeface="Times New Roman" panose="02020603050405020304" pitchFamily="18" charset="0"/>
              </a:rPr>
              <a:t>.</a:t>
            </a:r>
          </a:p>
          <a:p>
            <a:pPr algn="just">
              <a:spcAft>
                <a:spcPts val="750"/>
              </a:spcAft>
            </a:pPr>
            <a:endParaRPr lang="en-US" sz="2000" dirty="0">
              <a:latin typeface="+mj-lt"/>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83165316"/>
              </p:ext>
            </p:extLst>
          </p:nvPr>
        </p:nvGraphicFramePr>
        <p:xfrm>
          <a:off x="801859" y="3461638"/>
          <a:ext cx="10578901" cy="1898154"/>
        </p:xfrm>
        <a:graphic>
          <a:graphicData uri="http://schemas.openxmlformats.org/drawingml/2006/table">
            <a:tbl>
              <a:tblPr firstRow="1" firstCol="1" bandRow="1">
                <a:tableStyleId>{5C22544A-7EE6-4342-B048-85BDC9FD1C3A}</a:tableStyleId>
              </a:tblPr>
              <a:tblGrid>
                <a:gridCol w="1174217">
                  <a:extLst>
                    <a:ext uri="{9D8B030D-6E8A-4147-A177-3AD203B41FA5}">
                      <a16:colId xmlns:a16="http://schemas.microsoft.com/office/drawing/2014/main" xmlns="" val="3164705617"/>
                    </a:ext>
                  </a:extLst>
                </a:gridCol>
                <a:gridCol w="1180472">
                  <a:extLst>
                    <a:ext uri="{9D8B030D-6E8A-4147-A177-3AD203B41FA5}">
                      <a16:colId xmlns:a16="http://schemas.microsoft.com/office/drawing/2014/main" xmlns="" val="2922504202"/>
                    </a:ext>
                  </a:extLst>
                </a:gridCol>
                <a:gridCol w="1327444">
                  <a:extLst>
                    <a:ext uri="{9D8B030D-6E8A-4147-A177-3AD203B41FA5}">
                      <a16:colId xmlns:a16="http://schemas.microsoft.com/office/drawing/2014/main" xmlns="" val="2556711458"/>
                    </a:ext>
                  </a:extLst>
                </a:gridCol>
                <a:gridCol w="1161710">
                  <a:extLst>
                    <a:ext uri="{9D8B030D-6E8A-4147-A177-3AD203B41FA5}">
                      <a16:colId xmlns:a16="http://schemas.microsoft.com/office/drawing/2014/main" xmlns="" val="1252174914"/>
                    </a:ext>
                  </a:extLst>
                </a:gridCol>
                <a:gridCol w="1149198">
                  <a:extLst>
                    <a:ext uri="{9D8B030D-6E8A-4147-A177-3AD203B41FA5}">
                      <a16:colId xmlns:a16="http://schemas.microsoft.com/office/drawing/2014/main" xmlns="" val="953203773"/>
                    </a:ext>
                  </a:extLst>
                </a:gridCol>
                <a:gridCol w="1139820">
                  <a:extLst>
                    <a:ext uri="{9D8B030D-6E8A-4147-A177-3AD203B41FA5}">
                      <a16:colId xmlns:a16="http://schemas.microsoft.com/office/drawing/2014/main" xmlns="" val="2331471404"/>
                    </a:ext>
                  </a:extLst>
                </a:gridCol>
                <a:gridCol w="1139820">
                  <a:extLst>
                    <a:ext uri="{9D8B030D-6E8A-4147-A177-3AD203B41FA5}">
                      <a16:colId xmlns:a16="http://schemas.microsoft.com/office/drawing/2014/main" xmlns="" val="4157180961"/>
                    </a:ext>
                  </a:extLst>
                </a:gridCol>
                <a:gridCol w="1136694">
                  <a:extLst>
                    <a:ext uri="{9D8B030D-6E8A-4147-A177-3AD203B41FA5}">
                      <a16:colId xmlns:a16="http://schemas.microsoft.com/office/drawing/2014/main" xmlns="" val="3573998456"/>
                    </a:ext>
                  </a:extLst>
                </a:gridCol>
                <a:gridCol w="1169526">
                  <a:extLst>
                    <a:ext uri="{9D8B030D-6E8A-4147-A177-3AD203B41FA5}">
                      <a16:colId xmlns:a16="http://schemas.microsoft.com/office/drawing/2014/main" xmlns="" val="4287196653"/>
                    </a:ext>
                  </a:extLst>
                </a:gridCol>
              </a:tblGrid>
              <a:tr h="890830">
                <a:tc>
                  <a:txBody>
                    <a:bodyPr/>
                    <a:lstStyle/>
                    <a:p>
                      <a:pPr marL="0" marR="0" algn="ctr">
                        <a:spcBef>
                          <a:spcPts val="0"/>
                        </a:spcBef>
                        <a:spcAft>
                          <a:spcPts val="750"/>
                        </a:spcAft>
                      </a:pPr>
                      <a:r>
                        <a:rPr lang="en-US" sz="2400" dirty="0">
                          <a:effectLst/>
                        </a:rPr>
                        <a:t>Months</a:t>
                      </a:r>
                      <a:endParaRPr lang="en-US" sz="2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a:effectLst/>
                        </a:rPr>
                        <a:t>January</a:t>
                      </a:r>
                      <a:endParaRPr lang="en-US" sz="2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a:effectLst/>
                        </a:rPr>
                        <a:t>February</a:t>
                      </a:r>
                      <a:endParaRPr lang="en-US" sz="2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a:effectLst/>
                        </a:rPr>
                        <a:t>March </a:t>
                      </a:r>
                      <a:endParaRPr lang="en-US" sz="2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a:effectLst/>
                        </a:rPr>
                        <a:t>April</a:t>
                      </a:r>
                      <a:endParaRPr lang="en-US" sz="2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a:effectLst/>
                        </a:rPr>
                        <a:t>May</a:t>
                      </a:r>
                      <a:endParaRPr lang="en-US" sz="2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a:effectLst/>
                        </a:rPr>
                        <a:t>June</a:t>
                      </a:r>
                      <a:endParaRPr lang="en-US" sz="2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a:effectLst/>
                        </a:rPr>
                        <a:t>July</a:t>
                      </a:r>
                      <a:endParaRPr lang="en-US" sz="2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a:effectLst/>
                        </a:rPr>
                        <a:t>August</a:t>
                      </a:r>
                      <a:endParaRPr lang="en-US" sz="2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905537456"/>
                  </a:ext>
                </a:extLst>
              </a:tr>
              <a:tr h="1007324">
                <a:tc>
                  <a:txBody>
                    <a:bodyPr/>
                    <a:lstStyle/>
                    <a:p>
                      <a:pPr marL="0" marR="0" algn="ctr">
                        <a:spcBef>
                          <a:spcPts val="0"/>
                        </a:spcBef>
                        <a:spcAft>
                          <a:spcPts val="750"/>
                        </a:spcAft>
                      </a:pPr>
                      <a:r>
                        <a:rPr lang="en-US" sz="2400" dirty="0">
                          <a:effectLst/>
                        </a:rPr>
                        <a:t>No. of tourists</a:t>
                      </a:r>
                      <a:endParaRPr lang="en-US" sz="2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dirty="0">
                          <a:effectLst/>
                        </a:rPr>
                        <a:t>16,975</a:t>
                      </a:r>
                      <a:endParaRPr lang="en-US" sz="2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dirty="0">
                          <a:effectLst/>
                        </a:rPr>
                        <a:t>19,766</a:t>
                      </a:r>
                      <a:endParaRPr lang="en-US" sz="2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dirty="0">
                          <a:effectLst/>
                        </a:rPr>
                        <a:t>42,006</a:t>
                      </a:r>
                      <a:endParaRPr lang="en-US" sz="2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dirty="0">
                          <a:effectLst/>
                        </a:rPr>
                        <a:t>61,589</a:t>
                      </a:r>
                      <a:endParaRPr lang="en-US" sz="2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dirty="0">
                          <a:effectLst/>
                        </a:rPr>
                        <a:t>53,608</a:t>
                      </a:r>
                      <a:endParaRPr lang="en-US" sz="2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dirty="0">
                          <a:effectLst/>
                        </a:rPr>
                        <a:t>46,957</a:t>
                      </a:r>
                      <a:endParaRPr lang="en-US" sz="2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dirty="0">
                          <a:effectLst/>
                        </a:rPr>
                        <a:t>44,462</a:t>
                      </a:r>
                      <a:endParaRPr lang="en-US" sz="2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750"/>
                        </a:spcAft>
                      </a:pPr>
                      <a:r>
                        <a:rPr lang="en-US" sz="2400" dirty="0">
                          <a:effectLst/>
                        </a:rPr>
                        <a:t>41,304</a:t>
                      </a:r>
                      <a:endParaRPr lang="en-US" sz="2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2255819184"/>
                  </a:ext>
                </a:extLst>
              </a:tr>
            </a:tbl>
          </a:graphicData>
        </a:graphic>
      </p:graphicFrame>
    </p:spTree>
    <p:extLst>
      <p:ext uri="{BB962C8B-B14F-4D97-AF65-F5344CB8AC3E}">
        <p14:creationId xmlns:p14="http://schemas.microsoft.com/office/powerpoint/2010/main" val="4665751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